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3" r:id="rId3"/>
    <p:sldId id="333" r:id="rId4"/>
    <p:sldId id="335" r:id="rId5"/>
    <p:sldId id="331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7" r:id="rId14"/>
    <p:sldId id="345" r:id="rId15"/>
    <p:sldId id="346" r:id="rId16"/>
    <p:sldId id="336" r:id="rId17"/>
    <p:sldId id="323" r:id="rId18"/>
    <p:sldId id="349" r:id="rId19"/>
    <p:sldId id="350" r:id="rId20"/>
    <p:sldId id="351" r:id="rId21"/>
    <p:sldId id="348" r:id="rId22"/>
    <p:sldId id="328" r:id="rId23"/>
    <p:sldId id="352" r:id="rId24"/>
    <p:sldId id="353" r:id="rId25"/>
  </p:sldIdLst>
  <p:sldSz cx="9144000" cy="6858000" type="letter"/>
  <p:notesSz cx="7102475" cy="102346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000066"/>
    <a:srgbClr val="FF0000"/>
    <a:srgbClr val="FFCCCC"/>
    <a:srgbClr val="006699"/>
    <a:srgbClr val="1A0599"/>
    <a:srgbClr val="1D4D7A"/>
    <a:srgbClr val="133176"/>
    <a:srgbClr val="006600"/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9707" autoAdjust="0"/>
  </p:normalViewPr>
  <p:slideViewPr>
    <p:cSldViewPr snapToGrid="0" snapToObjects="1">
      <p:cViewPr varScale="1">
        <p:scale>
          <a:sx n="119" d="100"/>
          <a:sy n="119" d="100"/>
        </p:scale>
        <p:origin x="-5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38"/>
    </p:cViewPr>
  </p:sorterViewPr>
  <p:notesViewPr>
    <p:cSldViewPr snapToGrid="0" snapToObjects="1">
      <p:cViewPr varScale="1">
        <p:scale>
          <a:sx n="50" d="100"/>
          <a:sy n="50" d="100"/>
        </p:scale>
        <p:origin x="-2970" y="-96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GB" dirty="0">
                <a:latin typeface="Calibri" panose="020F0502020204030204" pitchFamily="34" charset="0"/>
              </a:rPr>
              <a:t>Biological Assessment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nl-NL" dirty="0" smtClean="0">
                <a:latin typeface="Calibri" panose="020F0502020204030204" pitchFamily="34" charset="0"/>
              </a:rPr>
              <a:t>Dr Christian Wolter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2A3CC5C-4A7C-4F29-BAD7-BACAFBE6FBB7}" type="slidenum">
              <a:rPr lang="en-GB" smtClean="0">
                <a:latin typeface="Calibri" panose="020F0502020204030204" pitchFamily="34" charset="0"/>
              </a:rPr>
              <a:pPr/>
              <a:t>‹#›</a:t>
            </a:fld>
            <a:endParaRPr lang="en-GB">
              <a:latin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GB" dirty="0" smtClean="0">
                <a:latin typeface="Calibri" panose="020F0502020204030204" pitchFamily="34" charset="0"/>
              </a:rPr>
              <a:t>28 June 2015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65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A9478D1-6CD1-47C8-A30C-17B6321084FF}" type="datetimeFigureOut">
              <a:rPr lang="en-US"/>
              <a:pPr>
                <a:defRPr/>
              </a:pPr>
              <a:t>8/27/2015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30901E9-0111-4084-9173-D80430479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2373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1E40E9-AFE1-4EB1-99BA-0B9D496EDCFB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late June to early August, at low discharge. </a:t>
            </a:r>
            <a:r>
              <a:rPr lang="en-US" noProof="0" dirty="0" err="1" smtClean="0"/>
              <a:t>mesohabitat</a:t>
            </a:r>
            <a:r>
              <a:rPr lang="en-US" noProof="0" dirty="0" smtClean="0"/>
              <a:t>-specific sampling in a max. 10 m wide stripe of the riparian areas of each sample section; only </a:t>
            </a:r>
            <a:r>
              <a:rPr lang="en-US" noProof="0" dirty="0" err="1" smtClean="0"/>
              <a:t>mesohabitats</a:t>
            </a:r>
            <a:r>
              <a:rPr lang="en-US" noProof="0" dirty="0" smtClean="0"/>
              <a:t> with ≥10% coverage; 10 samples per stretch according to </a:t>
            </a:r>
            <a:r>
              <a:rPr lang="en-US" noProof="0" dirty="0" err="1" smtClean="0"/>
              <a:t>mesohabitat</a:t>
            </a:r>
            <a:r>
              <a:rPr lang="en-US" noProof="0" dirty="0" smtClean="0"/>
              <a:t> proportion (summing up to 100%).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March to August, multi-habitat sampling along 200-500 m river stretches, sampling stratified according to the available substrates ≥5% coverage; per</a:t>
            </a:r>
            <a:r>
              <a:rPr lang="en-US" baseline="0" noProof="0" dirty="0" smtClean="0"/>
              <a:t> stretch distribute 20 independent samples of 25 * 25 cm (1.25 m² in total) according to the share of microhabitats in 5% steps (30% coverage = 6 samples); include all substrates ≥5% coverage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for WFD</a:t>
            </a:r>
            <a:r>
              <a:rPr lang="en-US" baseline="0" noProof="0" dirty="0" smtClean="0"/>
              <a:t> in late summer early autumn at low discharge condition; cover all available </a:t>
            </a:r>
            <a:r>
              <a:rPr lang="en-US" baseline="0" noProof="0" dirty="0" err="1" smtClean="0"/>
              <a:t>meso</a:t>
            </a:r>
            <a:r>
              <a:rPr lang="en-US" baseline="0" noProof="0" dirty="0" smtClean="0"/>
              <a:t> &amp; </a:t>
            </a:r>
            <a:r>
              <a:rPr lang="en-US" baseline="0" noProof="0" dirty="0" err="1" smtClean="0"/>
              <a:t>macrohabitats</a:t>
            </a:r>
            <a:r>
              <a:rPr lang="en-US" baseline="0" noProof="0" dirty="0" smtClean="0"/>
              <a:t>; min length fished 100 m; min. length to catch all species with 90% probability 400 m; min number of fish caught 101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Random stratified sampling,</a:t>
            </a:r>
            <a:r>
              <a:rPr lang="en-US" baseline="0" noProof="0" dirty="0" smtClean="0"/>
              <a:t> strata defined by water body and dominant fish ecologically relevant habitat structures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Trawl fishing in the mid-channel section of a large river</a:t>
            </a: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BACI= </a:t>
            </a:r>
            <a:r>
              <a:rPr lang="de-DE" dirty="0" err="1" smtClean="0"/>
              <a:t>before</a:t>
            </a:r>
            <a:r>
              <a:rPr lang="de-DE" dirty="0" smtClean="0"/>
              <a:t>-after,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control</a:t>
            </a:r>
            <a:r>
              <a:rPr lang="de-DE" baseline="0" dirty="0" smtClean="0"/>
              <a:t>-impact </a:t>
            </a:r>
            <a:r>
              <a:rPr lang="de-DE" baseline="0" dirty="0" err="1" smtClean="0"/>
              <a:t>study</a:t>
            </a:r>
            <a:r>
              <a:rPr lang="de-DE" baseline="0" dirty="0" smtClean="0"/>
              <a:t> design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evaluate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rehabilitation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measures</a:t>
            </a:r>
            <a:r>
              <a:rPr lang="de-DE" baseline="0" dirty="0" smtClean="0"/>
              <a:t> etc.;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following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status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assessment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WFD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WFD </a:t>
            </a:r>
            <a:r>
              <a:rPr lang="de-DE" baseline="0" dirty="0" err="1" smtClean="0"/>
              <a:t>metrics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indicators</a:t>
            </a: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86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86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Biomass and abundance in general primarily respond to productivity, availability of nutrients; positively related to nutrient content until limitations of both light and oxygen cause decline; in headwaters, there is also a correspondence between abundance/biomass (especially of fish) with habitat complexity </a:t>
            </a: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17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Species diversity, plant growth forms, and juvenile</a:t>
            </a:r>
            <a:r>
              <a:rPr lang="en-US" baseline="0" dirty="0" smtClean="0"/>
              <a:t> fish are positively related to habitat diversity and habitat complexity; in headwaters, there is also a correspondence between habitat complexity and abundance/biomass especially of fish (provision of shelter, increase of </a:t>
            </a:r>
            <a:r>
              <a:rPr lang="en-US" baseline="0" smtClean="0"/>
              <a:t>carrying capacity)</a:t>
            </a: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18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High</a:t>
            </a:r>
            <a:r>
              <a:rPr lang="en-US" baseline="0" dirty="0" smtClean="0"/>
              <a:t> flow velocities will taxa-specifically limit habitat use; prevent weak swimmers from habitat </a:t>
            </a:r>
            <a:r>
              <a:rPr lang="en-US" baseline="0" dirty="0" err="1" smtClean="0"/>
              <a:t>utilisation</a:t>
            </a:r>
            <a:r>
              <a:rPr lang="en-US" baseline="0" dirty="0" smtClean="0"/>
              <a:t>; fragile growth forms of plants disappear at moderate stream power; 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19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lecture provides overview on potential indicator taxa, metrics, </a:t>
            </a:r>
            <a:r>
              <a:rPr lang="en-US" baseline="0" dirty="0" smtClean="0"/>
              <a:t>methods and its application to assess ecologic effects of hydromorphological change, degradation and rehabilitation 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2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Stream</a:t>
            </a:r>
            <a:r>
              <a:rPr lang="en-US" baseline="0" dirty="0" smtClean="0"/>
              <a:t> power drives sediment transport and sorting, and provides and maintains coarse substrates (gravel); species depending on or preferring gravel substrates provide specific indicators for functioning substrate maintenance by stream power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20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River reaches have characteristic sets of geomorphic</a:t>
            </a:r>
            <a:r>
              <a:rPr lang="en-US" baseline="0" dirty="0" smtClean="0"/>
              <a:t> and hydraulic units forming functional process zones that support characteristic species assemblages; fish are in particular suitable indicators at the reach level due to their mobility, relative longevity, and variable habitat use; fish integrates over smaller units and their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variation within the functional process zone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21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FRI indicates the probability of presence of a certain species within</a:t>
            </a:r>
            <a:r>
              <a:rPr lang="en-US" baseline="0" dirty="0" smtClean="0"/>
              <a:t> a river reach; FRI </a:t>
            </a:r>
            <a:r>
              <a:rPr lang="en-US" baseline="0" dirty="0" err="1" smtClean="0"/>
              <a:t>characterises</a:t>
            </a:r>
            <a:r>
              <a:rPr lang="en-US" baseline="0" dirty="0" smtClean="0"/>
              <a:t> the preference of a species for a certain river region, the variance of FRI indicates its spread over regions; the preference of lampreys and fish for a certain river reach serves as species-specific diagnostic character; FRI can be used to calculate the whole assemblage FRI of a sample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22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FRI indicates the probability of presence of a certain species within</a:t>
            </a:r>
            <a:r>
              <a:rPr lang="en-US" baseline="0" dirty="0" smtClean="0"/>
              <a:t> a river reach; FRI </a:t>
            </a:r>
            <a:r>
              <a:rPr lang="en-US" baseline="0" dirty="0" err="1" smtClean="0"/>
              <a:t>characterises</a:t>
            </a:r>
            <a:r>
              <a:rPr lang="en-US" baseline="0" dirty="0" smtClean="0"/>
              <a:t> the preference of a species for a certain river region, the variance of FRI indicates its spread over regions; the preference of lampreys and fish for a certain river reach serves as species-specific diagnostic character; FRI can be used to calculate the whole assemblage FRI of a sample; main advantage: FRI of assemblages can be directly compared between rivers and regions independently of the local species pools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23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Biological assessment requires 1) precise definition of objectives, 2) selection of the most appropriate indicators</a:t>
            </a:r>
            <a:r>
              <a:rPr lang="en-US" baseline="0" noProof="0" dirty="0" smtClean="0"/>
              <a:t> (taxa, functional groups, metrics), 3) use of appropriate methods and sampling strategy, and 4) identification of representative sampling sites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32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Which </a:t>
            </a:r>
            <a:r>
              <a:rPr lang="en-US" baseline="0" dirty="0" smtClean="0"/>
              <a:t>hydromorphological processes are disturbed or interrupted, which hydromorphological habitats are lost or degradation, respectively which processes and/or habitats are rehabilitated? How will biota respond, which taxa, species, traits; and thus, what should be measured and assessed, how and where?</a:t>
            </a: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3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4BFDDB-3220-4F86-9ED0-B04A9AF267E2}" type="slidenum">
              <a:rPr lang="en-US" smtClean="0">
                <a:ea typeface="ＭＳ Ｐゴシック"/>
                <a:cs typeface="ＭＳ Ｐゴシック"/>
              </a:rPr>
              <a:pPr/>
              <a:t>4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In bold: obligatory biological quality</a:t>
            </a:r>
            <a:r>
              <a:rPr lang="en-US" baseline="0" noProof="0" dirty="0" smtClean="0"/>
              <a:t> elements for the WFD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32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June-July (summer, vegetation period), 10 transects along a 200 m (&lt;50 m wetted width) to 500 m (&gt;50 m wetted</a:t>
            </a:r>
            <a:r>
              <a:rPr lang="en-US" baseline="0" noProof="0" dirty="0" smtClean="0"/>
              <a:t> width) </a:t>
            </a:r>
            <a:r>
              <a:rPr lang="en-US" noProof="0" dirty="0" smtClean="0"/>
              <a:t>river stretch; determine length of vegetation units along transects</a:t>
            </a:r>
          </a:p>
          <a:p>
            <a:r>
              <a:rPr lang="en-US" noProof="0" dirty="0" smtClean="0"/>
              <a:t>Divide each transect in regular sub-zones (3 at each bank), randomly distribute 12 sample plots per transect to determine vegetation cover (%) within plots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June-July (summer, vegetation period), 10-30 m buffer stripes along the river margins, depending on the width of the riparian buffer; determine % cover of main vegetation units in 100 m stretches (overview can be performed along several km or entire rivers, also from aerial photographs).  Randomly distribute sample plots within the riparian buffer to determine exact vegetation cover (%) within plots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July-August (summer, vegetation period), maximum vegetation development, max. plant biomass. Spatial coverage (%) and height within the water column (%) of submerged macrophytes, dominant species (overview) and detailed species composition; hydrophytes (=submerged &amp; </a:t>
            </a:r>
            <a:r>
              <a:rPr lang="en-US" baseline="0" noProof="0" dirty="0" smtClean="0"/>
              <a:t>floating-leaved) &amp; helophytes (=</a:t>
            </a:r>
            <a:r>
              <a:rPr lang="en-US" noProof="0" dirty="0" smtClean="0"/>
              <a:t>emergent</a:t>
            </a:r>
            <a:r>
              <a:rPr lang="en-US" baseline="0" noProof="0" dirty="0" smtClean="0"/>
              <a:t> plants); helophyte abundance in 3 equally spaced transects / stripes along the banks from 20-50 cm below the average water level to 20-50 cm above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Time: July-August (summer, vegetation period), maximum vegetation development, max. plant biomass. Equally spaced transects or zigzag course along a 200 m stretch to determine hydrophyte coverage (%), growth forms, species or taxa, and average</a:t>
            </a:r>
            <a:r>
              <a:rPr lang="en-US" baseline="0" noProof="0" dirty="0" smtClean="0"/>
              <a:t> height in the water column</a:t>
            </a:r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901E9-0111-4084-9173-D80430479AE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86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7694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EB3A6-DD05-49EF-AD49-D8066FDED3C9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A5F3-64F7-4587-97F4-F3B63958EF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015293" y="1952625"/>
            <a:ext cx="9368719" cy="16017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D94BD-5490-4C4A-8268-E77E10FD831E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BDBF-4097-494D-BC5B-C70503DBCAC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71918" y="274639"/>
            <a:ext cx="1705082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A5819-4379-4220-B1B5-F4B450B63C49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E9360-7A9E-4D6B-B2CE-6870B79CBD4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0A88D-78D4-42EA-9B13-D225E43A1B65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DE43-B936-4C8C-8580-90F41B0825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4006790"/>
            <a:ext cx="7772400" cy="40011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FD359-A89D-4687-A543-737B1C8A485E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B626B-5DF8-4596-9248-ED95BA662F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2163" y="1600202"/>
            <a:ext cx="3703637" cy="27084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3676650" cy="27084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CD402-ABFD-45E1-A7CF-75A01275E33A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5C45A-2645-4334-8761-DF6D130670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2163" y="1589305"/>
            <a:ext cx="3343417" cy="83099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92163" y="2468502"/>
            <a:ext cx="3343417" cy="23698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980120" y="1589305"/>
            <a:ext cx="3344730" cy="83099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980120" y="2468502"/>
            <a:ext cx="3344730" cy="23698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F8D3-522B-49EE-B74F-C95686E45A56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A2538-0EAE-4FBE-9BB5-C9B3AC4267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EBCE6-4026-4DED-BF72-B9FBB0D30165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55C8D-A18A-4DAF-BEAB-07603CA184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AB731-3C28-4155-8B34-1620C055A2C5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5C7D5-D18A-489F-B4C6-FAADEAC275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4317" y="1827821"/>
            <a:ext cx="2511197" cy="697361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1827822"/>
            <a:ext cx="4683455" cy="2591479"/>
          </a:xfrm>
        </p:spPr>
        <p:txBody>
          <a:bodyPr/>
          <a:lstStyle>
            <a:lvl1pPr>
              <a:defRPr sz="2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54317" y="2525183"/>
            <a:ext cx="2511197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92599-A043-4863-9C39-E51D6D61EF8F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01614-EA1D-46FD-B7DD-04C9353A63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30590"/>
            <a:ext cx="5486400" cy="2796985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030A8-05D5-4B0B-96EF-A631B7D3A70D}" type="datetimeFigureOut">
              <a:rPr lang="de-DE"/>
              <a:pPr>
                <a:defRPr/>
              </a:pPr>
              <a:t>27.08.2015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09A61-E3B7-4A5A-9BB4-2A94BA5E3E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792164" y="1239838"/>
            <a:ext cx="75326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92164" y="1952625"/>
            <a:ext cx="7561262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31" name="Picture 7" descr="EU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99214" y="325440"/>
            <a:ext cx="1063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rgbClr val="FF0000"/>
          </a:solidFill>
          <a:latin typeface="Verdana"/>
          <a:ea typeface="ＭＳ Ｐゴシック" charset="0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0000"/>
          </a:solidFill>
          <a:latin typeface="Verdana" charset="0"/>
          <a:ea typeface="ＭＳ Ｐゴシック" charset="0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0000"/>
          </a:solidFill>
          <a:latin typeface="Verdana" charset="0"/>
          <a:ea typeface="ＭＳ Ｐゴシック" charset="0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0000"/>
          </a:solidFill>
          <a:latin typeface="Verdana" charset="0"/>
          <a:ea typeface="ＭＳ Ｐゴシック" charset="0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0000"/>
          </a:solidFill>
          <a:latin typeface="Verdana" charset="0"/>
          <a:ea typeface="ＭＳ Ｐゴシック" charset="0"/>
          <a:cs typeface="Verdana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200" kern="1200">
          <a:solidFill>
            <a:schemeClr val="tx2"/>
          </a:solidFill>
          <a:latin typeface="Verdana"/>
          <a:ea typeface="ＭＳ Ｐゴシック" charset="0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Verdana"/>
          <a:ea typeface="ＭＳ Ｐゴシック" charset="0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Verdana"/>
          <a:ea typeface="ＭＳ Ｐゴシック" charset="0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Verdana"/>
          <a:ea typeface="ＭＳ Ｐゴシック" charset="0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el 1"/>
          <p:cNvSpPr>
            <a:spLocks noGrp="1"/>
          </p:cNvSpPr>
          <p:nvPr>
            <p:ph type="ctrTitle"/>
          </p:nvPr>
        </p:nvSpPr>
        <p:spPr>
          <a:xfrm>
            <a:off x="448056" y="1655064"/>
            <a:ext cx="8297481" cy="2907792"/>
          </a:xfrm>
        </p:spPr>
        <p:txBody>
          <a:bodyPr/>
          <a:lstStyle/>
          <a:p>
            <a:pPr algn="ctr" eaLnBrk="1" hangingPunct="1"/>
            <a:r>
              <a:rPr lang="en-US" sz="3800" dirty="0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Biological Assessment</a:t>
            </a:r>
            <a:r>
              <a:rPr lang="en-US" sz="3800" dirty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/>
            </a:r>
            <a:br>
              <a:rPr lang="en-US" sz="3800" dirty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</a:br>
            <a:endParaRPr lang="de-DE" sz="3800" b="0" dirty="0" smtClean="0">
              <a:solidFill>
                <a:schemeClr val="bg1"/>
              </a:solidFill>
              <a:latin typeface="Verdana" pitchFamily="34" charset="0"/>
              <a:ea typeface="ＭＳ Ｐゴシック"/>
              <a:cs typeface="Verdana" pitchFamily="34" charset="0"/>
            </a:endParaRPr>
          </a:p>
        </p:txBody>
      </p:sp>
      <p:sp>
        <p:nvSpPr>
          <p:cNvPr id="14340" name="Untertitel 2"/>
          <p:cNvSpPr txBox="1">
            <a:spLocks/>
          </p:cNvSpPr>
          <p:nvPr/>
        </p:nvSpPr>
        <p:spPr bwMode="auto">
          <a:xfrm>
            <a:off x="373064" y="6167439"/>
            <a:ext cx="8372475" cy="39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REFORM Summer School, </a:t>
            </a:r>
            <a:r>
              <a:rPr lang="en-US" dirty="0" err="1" smtClean="0">
                <a:solidFill>
                  <a:schemeClr val="bg1"/>
                </a:solidFill>
              </a:rPr>
              <a:t>Wageningen</a:t>
            </a:r>
            <a:r>
              <a:rPr lang="en-US" dirty="0" smtClean="0">
                <a:solidFill>
                  <a:schemeClr val="bg1"/>
                </a:solidFill>
              </a:rPr>
              <a:t> (NL), 28 June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374651" y="4306636"/>
            <a:ext cx="8372475" cy="769441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Christian Wolter</a:t>
            </a:r>
          </a:p>
          <a:p>
            <a:pPr eaLnBrk="1" hangingPunct="1"/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Leibniz-Institute </a:t>
            </a:r>
            <a:r>
              <a:rPr lang="de-DE" sz="2000" dirty="0" err="1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of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Freshwater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 Ecology </a:t>
            </a:r>
            <a:r>
              <a:rPr lang="de-DE" sz="2000" dirty="0" err="1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and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 Inland </a:t>
            </a:r>
            <a:r>
              <a:rPr lang="de-DE" sz="2000" dirty="0" err="1" smtClean="0">
                <a:solidFill>
                  <a:schemeClr val="bg1"/>
                </a:solidFill>
                <a:latin typeface="Verdana" pitchFamily="34" charset="0"/>
                <a:ea typeface="ＭＳ Ｐゴシック"/>
                <a:cs typeface="Verdana" pitchFamily="34" charset="0"/>
              </a:rPr>
              <a:t>Fisheries</a:t>
            </a:r>
            <a:endParaRPr lang="de-DE" sz="2000" dirty="0" smtClean="0">
              <a:solidFill>
                <a:srgbClr val="898989"/>
              </a:solidFill>
              <a:latin typeface="Verdana" pitchFamily="34" charset="0"/>
              <a:ea typeface="ＭＳ Ｐゴシック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9623" y="1196754"/>
            <a:ext cx="2674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Riparian beetles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2050" name="Picture 2" descr="U:\Wolter\Datenordner\Abbildungen\Wasserstrassen\Oder\Reitwein\P72904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0526" y="1655599"/>
            <a:ext cx="6737684" cy="50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00526" y="3987259"/>
            <a:ext cx="184484" cy="7218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792163" y="4023355"/>
            <a:ext cx="184484" cy="7218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898359" y="3691279"/>
            <a:ext cx="184484" cy="7218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1571417" y="3667833"/>
            <a:ext cx="17907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dirty="0" err="1">
                <a:solidFill>
                  <a:srgbClr val="FFFF00"/>
                </a:solidFill>
              </a:rPr>
              <a:t>pitfall</a:t>
            </a:r>
            <a:r>
              <a:rPr lang="de-DE" sz="2200" dirty="0">
                <a:solidFill>
                  <a:srgbClr val="FFFF00"/>
                </a:solidFill>
              </a:rPr>
              <a:t> traps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4029" y="5550569"/>
            <a:ext cx="2345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dirty="0" smtClean="0">
                <a:solidFill>
                  <a:srgbClr val="FFFF00"/>
                </a:solidFill>
              </a:rPr>
              <a:t>Hand </a:t>
            </a:r>
            <a:r>
              <a:rPr lang="de-DE" sz="2200" dirty="0" err="1" smtClean="0">
                <a:solidFill>
                  <a:srgbClr val="FFFF00"/>
                </a:solidFill>
              </a:rPr>
              <a:t>collection</a:t>
            </a:r>
            <a:endParaRPr lang="de-DE" sz="2200" dirty="0">
              <a:solidFill>
                <a:srgbClr val="FFFF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1571417" y="5622758"/>
            <a:ext cx="787483" cy="7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1828091" y="4894932"/>
            <a:ext cx="787483" cy="7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1571416" y="4098720"/>
            <a:ext cx="787483" cy="7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13618" y="1658417"/>
            <a:ext cx="5230107" cy="27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50505" y="4483772"/>
            <a:ext cx="1796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000066"/>
                </a:solidFill>
              </a:rPr>
              <a:t>Pitfall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trap</a:t>
            </a:r>
            <a:endParaRPr lang="de-DE" sz="2000" dirty="0" smtClean="0">
              <a:solidFill>
                <a:srgbClr val="000066"/>
              </a:solidFill>
            </a:endParaRPr>
          </a:p>
          <a:p>
            <a:pPr algn="ctr"/>
            <a:r>
              <a:rPr lang="de-DE" dirty="0" smtClean="0">
                <a:solidFill>
                  <a:srgbClr val="000066"/>
                </a:solidFill>
              </a:rPr>
              <a:t>(</a:t>
            </a:r>
            <a:r>
              <a:rPr lang="de-DE" dirty="0" err="1" smtClean="0">
                <a:solidFill>
                  <a:srgbClr val="000066"/>
                </a:solidFill>
              </a:rPr>
              <a:t>source</a:t>
            </a:r>
            <a:r>
              <a:rPr lang="de-DE" dirty="0" smtClean="0">
                <a:solidFill>
                  <a:srgbClr val="000066"/>
                </a:solidFill>
              </a:rPr>
              <a:t> REFORM </a:t>
            </a:r>
            <a:r>
              <a:rPr lang="de-DE" dirty="0" err="1" smtClean="0">
                <a:solidFill>
                  <a:srgbClr val="000066"/>
                </a:solidFill>
              </a:rPr>
              <a:t>sampling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protocols</a:t>
            </a:r>
            <a:r>
              <a:rPr lang="de-DE" dirty="0" smtClean="0">
                <a:solidFill>
                  <a:srgbClr val="000066"/>
                </a:solidFill>
              </a:rPr>
              <a:t>)</a:t>
            </a:r>
            <a:endParaRPr lang="de-DE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1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9623" y="1196754"/>
            <a:ext cx="3331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Macro-Invertebrates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3074" name="Picture 2" descr="U:\Wolter\Datenordner\Abbildungen\Fluesse\Baeza\DSC007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49418" y="1600202"/>
            <a:ext cx="6982278" cy="52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536621" y="4669973"/>
            <a:ext cx="831738" cy="58782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5290424" y="2988131"/>
            <a:ext cx="580292" cy="38372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3265682" y="3959679"/>
            <a:ext cx="1347107" cy="8001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2302296" y="2228852"/>
            <a:ext cx="1428750" cy="13879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5" name="Picture 3" descr="U:\Wolter\Div_Dat\Vortraege\2014\Grimma\DSCN46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6403" y="1600201"/>
            <a:ext cx="1963742" cy="261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:\Wolter\Div_Dat\Vortraege\2014\Grimma\DSCN464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6402" y="4790867"/>
            <a:ext cx="2681433" cy="201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2547" y="4029622"/>
            <a:ext cx="1957598" cy="102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32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3178" y="1196754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Fish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4098" name="Picture 2" descr="U:\Wolter\Div_Dat\Vortraege\2014\Grimma\DSCN49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69432" y="1594938"/>
            <a:ext cx="6841957" cy="51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569" y="1933074"/>
            <a:ext cx="178869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dirty="0" smtClean="0">
                <a:solidFill>
                  <a:srgbClr val="000066"/>
                </a:solidFill>
              </a:rPr>
              <a:t>Standard </a:t>
            </a:r>
            <a:r>
              <a:rPr lang="de-DE" sz="2400" dirty="0" err="1" smtClean="0">
                <a:solidFill>
                  <a:srgbClr val="000066"/>
                </a:solidFill>
              </a:rPr>
              <a:t>electric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fishing</a:t>
            </a:r>
            <a:endParaRPr lang="de-DE" sz="2400" dirty="0" smtClean="0">
              <a:solidFill>
                <a:srgbClr val="000066"/>
              </a:solidFill>
            </a:endParaRPr>
          </a:p>
          <a:p>
            <a:r>
              <a:rPr lang="de-DE" sz="2000" dirty="0" err="1" smtClean="0">
                <a:solidFill>
                  <a:srgbClr val="000066"/>
                </a:solidFill>
              </a:rPr>
              <a:t>Wading</a:t>
            </a:r>
            <a:r>
              <a:rPr lang="de-DE" sz="2000" dirty="0" smtClean="0">
                <a:solidFill>
                  <a:srgbClr val="000066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0066"/>
                </a:solidFill>
              </a:rPr>
              <a:t>1 </a:t>
            </a:r>
            <a:r>
              <a:rPr lang="de-DE" sz="2000" dirty="0" err="1" smtClean="0">
                <a:solidFill>
                  <a:srgbClr val="000066"/>
                </a:solidFill>
              </a:rPr>
              <a:t>anode</a:t>
            </a:r>
            <a:r>
              <a:rPr lang="de-DE" sz="2000" dirty="0" smtClean="0">
                <a:solidFill>
                  <a:srgbClr val="000066"/>
                </a:solidFill>
              </a:rPr>
              <a:t> per 5 m </a:t>
            </a:r>
            <a:r>
              <a:rPr lang="de-DE" sz="2000" dirty="0" err="1" smtClean="0">
                <a:solidFill>
                  <a:srgbClr val="000066"/>
                </a:solidFill>
              </a:rPr>
              <a:t>wetted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width</a:t>
            </a:r>
            <a:endParaRPr lang="de-DE" sz="2000" dirty="0" smtClean="0">
              <a:solidFill>
                <a:srgbClr val="000066"/>
              </a:solidFill>
            </a:endParaRPr>
          </a:p>
          <a:p>
            <a:r>
              <a:rPr lang="de-DE" sz="2000" dirty="0" smtClean="0">
                <a:solidFill>
                  <a:srgbClr val="000066"/>
                </a:solidFill>
              </a:rPr>
              <a:t>Boat: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0066"/>
                </a:solidFill>
              </a:rPr>
              <a:t>1 </a:t>
            </a:r>
            <a:r>
              <a:rPr lang="de-DE" sz="2000" dirty="0" err="1" smtClean="0">
                <a:solidFill>
                  <a:srgbClr val="000066"/>
                </a:solidFill>
              </a:rPr>
              <a:t>anode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along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the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banks</a:t>
            </a:r>
            <a:endParaRPr lang="de-DE" sz="2000" dirty="0" smtClean="0">
              <a:solidFill>
                <a:srgbClr val="000066"/>
              </a:solidFill>
            </a:endParaRPr>
          </a:p>
          <a:p>
            <a:r>
              <a:rPr lang="de-DE" sz="2000" dirty="0" smtClean="0">
                <a:solidFill>
                  <a:srgbClr val="000066"/>
                </a:solidFill>
              </a:rPr>
              <a:t>Single pass</a:t>
            </a:r>
            <a:endParaRPr lang="de-DE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1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3178" y="1196754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Fish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2050" name="Picture 2" descr="U:\Wolter\Datenordner\Abbildungen\Wasserstrassen\Oder\Oder 08062009\DSC0438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05780" y="1650395"/>
            <a:ext cx="8689568" cy="50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936560" y="2895602"/>
            <a:ext cx="1517756" cy="1652337"/>
          </a:xfrm>
          <a:custGeom>
            <a:avLst/>
            <a:gdLst>
              <a:gd name="connsiteX0" fmla="*/ 1517756 w 1517756"/>
              <a:gd name="connsiteY0" fmla="*/ 0 h 1652337"/>
              <a:gd name="connsiteX1" fmla="*/ 1317230 w 1517756"/>
              <a:gd name="connsiteY1" fmla="*/ 304800 h 1652337"/>
              <a:gd name="connsiteX2" fmla="*/ 1028472 w 1517756"/>
              <a:gd name="connsiteY2" fmla="*/ 457200 h 1652337"/>
              <a:gd name="connsiteX3" fmla="*/ 811903 w 1517756"/>
              <a:gd name="connsiteY3" fmla="*/ 657726 h 1652337"/>
              <a:gd name="connsiteX4" fmla="*/ 330640 w 1517756"/>
              <a:gd name="connsiteY4" fmla="*/ 834189 h 1652337"/>
              <a:gd name="connsiteX5" fmla="*/ 17819 w 1517756"/>
              <a:gd name="connsiteY5" fmla="*/ 1098884 h 1652337"/>
              <a:gd name="connsiteX6" fmla="*/ 65945 w 1517756"/>
              <a:gd name="connsiteY6" fmla="*/ 1652337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756" h="1652337">
                <a:moveTo>
                  <a:pt x="1517756" y="0"/>
                </a:moveTo>
                <a:cubicBezTo>
                  <a:pt x="1458266" y="114300"/>
                  <a:pt x="1398777" y="228600"/>
                  <a:pt x="1317230" y="304800"/>
                </a:cubicBezTo>
                <a:cubicBezTo>
                  <a:pt x="1235683" y="381000"/>
                  <a:pt x="1112693" y="398379"/>
                  <a:pt x="1028472" y="457200"/>
                </a:cubicBezTo>
                <a:cubicBezTo>
                  <a:pt x="944251" y="516021"/>
                  <a:pt x="928208" y="594895"/>
                  <a:pt x="811903" y="657726"/>
                </a:cubicBezTo>
                <a:cubicBezTo>
                  <a:pt x="695598" y="720557"/>
                  <a:pt x="462987" y="760663"/>
                  <a:pt x="330640" y="834189"/>
                </a:cubicBezTo>
                <a:cubicBezTo>
                  <a:pt x="198293" y="907715"/>
                  <a:pt x="61935" y="962526"/>
                  <a:pt x="17819" y="1098884"/>
                </a:cubicBezTo>
                <a:cubicBezTo>
                  <a:pt x="-26297" y="1235242"/>
                  <a:pt x="19824" y="1443789"/>
                  <a:pt x="65945" y="1652337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2358530" y="4178493"/>
            <a:ext cx="572592" cy="289240"/>
          </a:xfrm>
          <a:custGeom>
            <a:avLst/>
            <a:gdLst>
              <a:gd name="connsiteX0" fmla="*/ 296438 w 572592"/>
              <a:gd name="connsiteY0" fmla="*/ 8496 h 289240"/>
              <a:gd name="connsiteX1" fmla="*/ 31744 w 572592"/>
              <a:gd name="connsiteY1" fmla="*/ 72665 h 289240"/>
              <a:gd name="connsiteX2" fmla="*/ 63828 w 572592"/>
              <a:gd name="connsiteY2" fmla="*/ 289233 h 289240"/>
              <a:gd name="connsiteX3" fmla="*/ 561133 w 572592"/>
              <a:gd name="connsiteY3" fmla="*/ 64644 h 289240"/>
              <a:gd name="connsiteX4" fmla="*/ 400712 w 572592"/>
              <a:gd name="connsiteY4" fmla="*/ 475 h 289240"/>
              <a:gd name="connsiteX5" fmla="*/ 256333 w 572592"/>
              <a:gd name="connsiteY5" fmla="*/ 40581 h 28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592" h="289240">
                <a:moveTo>
                  <a:pt x="296438" y="8496"/>
                </a:moveTo>
                <a:cubicBezTo>
                  <a:pt x="183475" y="17186"/>
                  <a:pt x="70512" y="25876"/>
                  <a:pt x="31744" y="72665"/>
                </a:cubicBezTo>
                <a:cubicBezTo>
                  <a:pt x="-7024" y="119455"/>
                  <a:pt x="-24404" y="290570"/>
                  <a:pt x="63828" y="289233"/>
                </a:cubicBezTo>
                <a:cubicBezTo>
                  <a:pt x="152059" y="287896"/>
                  <a:pt x="504986" y="112770"/>
                  <a:pt x="561133" y="64644"/>
                </a:cubicBezTo>
                <a:cubicBezTo>
                  <a:pt x="617280" y="16518"/>
                  <a:pt x="451512" y="4485"/>
                  <a:pt x="400712" y="475"/>
                </a:cubicBezTo>
                <a:cubicBezTo>
                  <a:pt x="349912" y="-3536"/>
                  <a:pt x="303122" y="18522"/>
                  <a:pt x="256333" y="40581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eform 13"/>
          <p:cNvSpPr/>
          <p:nvPr/>
        </p:nvSpPr>
        <p:spPr>
          <a:xfrm>
            <a:off x="4194593" y="3205203"/>
            <a:ext cx="330639" cy="258743"/>
          </a:xfrm>
          <a:custGeom>
            <a:avLst/>
            <a:gdLst>
              <a:gd name="connsiteX0" fmla="*/ 321260 w 330639"/>
              <a:gd name="connsiteY0" fmla="*/ 3220 h 258743"/>
              <a:gd name="connsiteX1" fmla="*/ 297196 w 330639"/>
              <a:gd name="connsiteY1" fmla="*/ 171662 h 258743"/>
              <a:gd name="connsiteX2" fmla="*/ 176881 w 330639"/>
              <a:gd name="connsiteY2" fmla="*/ 243852 h 258743"/>
              <a:gd name="connsiteX3" fmla="*/ 418 w 330639"/>
              <a:gd name="connsiteY3" fmla="*/ 251873 h 258743"/>
              <a:gd name="connsiteX4" fmla="*/ 128754 w 330639"/>
              <a:gd name="connsiteY4" fmla="*/ 163641 h 258743"/>
              <a:gd name="connsiteX5" fmla="*/ 160839 w 330639"/>
              <a:gd name="connsiteY5" fmla="*/ 67388 h 258743"/>
              <a:gd name="connsiteX6" fmla="*/ 321260 w 330639"/>
              <a:gd name="connsiteY6" fmla="*/ 3220 h 2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639" h="258743">
                <a:moveTo>
                  <a:pt x="321260" y="3220"/>
                </a:moveTo>
                <a:cubicBezTo>
                  <a:pt x="343986" y="20599"/>
                  <a:pt x="321259" y="131557"/>
                  <a:pt x="297196" y="171662"/>
                </a:cubicBezTo>
                <a:cubicBezTo>
                  <a:pt x="273133" y="211767"/>
                  <a:pt x="226344" y="230484"/>
                  <a:pt x="176881" y="243852"/>
                </a:cubicBezTo>
                <a:cubicBezTo>
                  <a:pt x="127418" y="257220"/>
                  <a:pt x="8439" y="265242"/>
                  <a:pt x="418" y="251873"/>
                </a:cubicBezTo>
                <a:cubicBezTo>
                  <a:pt x="-7603" y="238504"/>
                  <a:pt x="102017" y="194389"/>
                  <a:pt x="128754" y="163641"/>
                </a:cubicBezTo>
                <a:cubicBezTo>
                  <a:pt x="155491" y="132894"/>
                  <a:pt x="130092" y="91451"/>
                  <a:pt x="160839" y="67388"/>
                </a:cubicBezTo>
                <a:cubicBezTo>
                  <a:pt x="191586" y="43325"/>
                  <a:pt x="298534" y="-14159"/>
                  <a:pt x="321260" y="3220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eform 14"/>
          <p:cNvSpPr/>
          <p:nvPr/>
        </p:nvSpPr>
        <p:spPr>
          <a:xfrm>
            <a:off x="4740443" y="2925883"/>
            <a:ext cx="1211179" cy="1453612"/>
          </a:xfrm>
          <a:custGeom>
            <a:avLst/>
            <a:gdLst>
              <a:gd name="connsiteX0" fmla="*/ 1211179 w 1211179"/>
              <a:gd name="connsiteY0" fmla="*/ 49928 h 1453612"/>
              <a:gd name="connsiteX1" fmla="*/ 1042737 w 1211179"/>
              <a:gd name="connsiteY1" fmla="*/ 1801 h 1453612"/>
              <a:gd name="connsiteX2" fmla="*/ 1002632 w 1211179"/>
              <a:gd name="connsiteY2" fmla="*/ 106075 h 1453612"/>
              <a:gd name="connsiteX3" fmla="*/ 1187116 w 1211179"/>
              <a:gd name="connsiteY3" fmla="*/ 322643 h 1453612"/>
              <a:gd name="connsiteX4" fmla="*/ 1098884 w 1211179"/>
              <a:gd name="connsiteY4" fmla="*/ 523170 h 1453612"/>
              <a:gd name="connsiteX5" fmla="*/ 810126 w 1211179"/>
              <a:gd name="connsiteY5" fmla="*/ 410875 h 1453612"/>
              <a:gd name="connsiteX6" fmla="*/ 673769 w 1211179"/>
              <a:gd name="connsiteY6" fmla="*/ 322643 h 1453612"/>
              <a:gd name="connsiteX7" fmla="*/ 417095 w 1211179"/>
              <a:gd name="connsiteY7" fmla="*/ 450980 h 1453612"/>
              <a:gd name="connsiteX8" fmla="*/ 633663 w 1211179"/>
              <a:gd name="connsiteY8" fmla="*/ 707654 h 1453612"/>
              <a:gd name="connsiteX9" fmla="*/ 264695 w 1211179"/>
              <a:gd name="connsiteY9" fmla="*/ 844012 h 1453612"/>
              <a:gd name="connsiteX10" fmla="*/ 232611 w 1211179"/>
              <a:gd name="connsiteY10" fmla="*/ 1124749 h 1453612"/>
              <a:gd name="connsiteX11" fmla="*/ 0 w 1211179"/>
              <a:gd name="connsiteY11" fmla="*/ 1453612 h 145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179" h="1453612">
                <a:moveTo>
                  <a:pt x="1211179" y="49928"/>
                </a:moveTo>
                <a:cubicBezTo>
                  <a:pt x="1144337" y="21185"/>
                  <a:pt x="1077495" y="-7557"/>
                  <a:pt x="1042737" y="1801"/>
                </a:cubicBezTo>
                <a:cubicBezTo>
                  <a:pt x="1007979" y="11159"/>
                  <a:pt x="978569" y="52601"/>
                  <a:pt x="1002632" y="106075"/>
                </a:cubicBezTo>
                <a:cubicBezTo>
                  <a:pt x="1026695" y="159549"/>
                  <a:pt x="1171074" y="253127"/>
                  <a:pt x="1187116" y="322643"/>
                </a:cubicBezTo>
                <a:cubicBezTo>
                  <a:pt x="1203158" y="392159"/>
                  <a:pt x="1161716" y="508465"/>
                  <a:pt x="1098884" y="523170"/>
                </a:cubicBezTo>
                <a:cubicBezTo>
                  <a:pt x="1036052" y="537875"/>
                  <a:pt x="880978" y="444296"/>
                  <a:pt x="810126" y="410875"/>
                </a:cubicBezTo>
                <a:cubicBezTo>
                  <a:pt x="739274" y="377454"/>
                  <a:pt x="739274" y="315959"/>
                  <a:pt x="673769" y="322643"/>
                </a:cubicBezTo>
                <a:cubicBezTo>
                  <a:pt x="608264" y="329327"/>
                  <a:pt x="423779" y="386812"/>
                  <a:pt x="417095" y="450980"/>
                </a:cubicBezTo>
                <a:cubicBezTo>
                  <a:pt x="410411" y="515148"/>
                  <a:pt x="659063" y="642149"/>
                  <a:pt x="633663" y="707654"/>
                </a:cubicBezTo>
                <a:cubicBezTo>
                  <a:pt x="608263" y="773159"/>
                  <a:pt x="331537" y="774496"/>
                  <a:pt x="264695" y="844012"/>
                </a:cubicBezTo>
                <a:cubicBezTo>
                  <a:pt x="197853" y="913528"/>
                  <a:pt x="276727" y="1023149"/>
                  <a:pt x="232611" y="1124749"/>
                </a:cubicBezTo>
                <a:cubicBezTo>
                  <a:pt x="188495" y="1226349"/>
                  <a:pt x="94247" y="1339980"/>
                  <a:pt x="0" y="1453612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eform 15"/>
          <p:cNvSpPr/>
          <p:nvPr/>
        </p:nvSpPr>
        <p:spPr>
          <a:xfrm>
            <a:off x="6745706" y="2358189"/>
            <a:ext cx="1772653" cy="1732548"/>
          </a:xfrm>
          <a:custGeom>
            <a:avLst/>
            <a:gdLst>
              <a:gd name="connsiteX0" fmla="*/ 0 w 1772653"/>
              <a:gd name="connsiteY0" fmla="*/ 0 h 1732548"/>
              <a:gd name="connsiteX1" fmla="*/ 641684 w 1772653"/>
              <a:gd name="connsiteY1" fmla="*/ 537411 h 1732548"/>
              <a:gd name="connsiteX2" fmla="*/ 1435769 w 1772653"/>
              <a:gd name="connsiteY2" fmla="*/ 1195137 h 1732548"/>
              <a:gd name="connsiteX3" fmla="*/ 1772653 w 1772653"/>
              <a:gd name="connsiteY3" fmla="*/ 1732548 h 17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2653" h="1732548">
                <a:moveTo>
                  <a:pt x="0" y="0"/>
                </a:moveTo>
                <a:lnTo>
                  <a:pt x="641684" y="537411"/>
                </a:lnTo>
                <a:cubicBezTo>
                  <a:pt x="880979" y="736601"/>
                  <a:pt x="1247274" y="995948"/>
                  <a:pt x="1435769" y="1195137"/>
                </a:cubicBezTo>
                <a:cubicBezTo>
                  <a:pt x="1624264" y="1394326"/>
                  <a:pt x="1772653" y="1732548"/>
                  <a:pt x="1772653" y="1732548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eform 16"/>
          <p:cNvSpPr/>
          <p:nvPr/>
        </p:nvSpPr>
        <p:spPr>
          <a:xfrm>
            <a:off x="312821" y="5422234"/>
            <a:ext cx="2590801" cy="922421"/>
          </a:xfrm>
          <a:custGeom>
            <a:avLst/>
            <a:gdLst>
              <a:gd name="connsiteX0" fmla="*/ 2590801 w 2590801"/>
              <a:gd name="connsiteY0" fmla="*/ 0 h 922421"/>
              <a:gd name="connsiteX1" fmla="*/ 2253917 w 2590801"/>
              <a:gd name="connsiteY1" fmla="*/ 96252 h 922421"/>
              <a:gd name="connsiteX2" fmla="*/ 1796717 w 2590801"/>
              <a:gd name="connsiteY2" fmla="*/ 360947 h 922421"/>
              <a:gd name="connsiteX3" fmla="*/ 1419727 w 2590801"/>
              <a:gd name="connsiteY3" fmla="*/ 529389 h 922421"/>
              <a:gd name="connsiteX4" fmla="*/ 794085 w 2590801"/>
              <a:gd name="connsiteY4" fmla="*/ 601579 h 922421"/>
              <a:gd name="connsiteX5" fmla="*/ 441159 w 2590801"/>
              <a:gd name="connsiteY5" fmla="*/ 681789 h 922421"/>
              <a:gd name="connsiteX6" fmla="*/ 72191 w 2590801"/>
              <a:gd name="connsiteY6" fmla="*/ 826168 h 922421"/>
              <a:gd name="connsiteX7" fmla="*/ 1 w 2590801"/>
              <a:gd name="connsiteY7" fmla="*/ 922421 h 92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0801" h="922421">
                <a:moveTo>
                  <a:pt x="2590801" y="0"/>
                </a:moveTo>
                <a:cubicBezTo>
                  <a:pt x="2488532" y="18047"/>
                  <a:pt x="2386264" y="36094"/>
                  <a:pt x="2253917" y="96252"/>
                </a:cubicBezTo>
                <a:cubicBezTo>
                  <a:pt x="2121570" y="156410"/>
                  <a:pt x="1935749" y="288758"/>
                  <a:pt x="1796717" y="360947"/>
                </a:cubicBezTo>
                <a:cubicBezTo>
                  <a:pt x="1657685" y="433136"/>
                  <a:pt x="1586832" y="489284"/>
                  <a:pt x="1419727" y="529389"/>
                </a:cubicBezTo>
                <a:cubicBezTo>
                  <a:pt x="1252622" y="569494"/>
                  <a:pt x="957180" y="576179"/>
                  <a:pt x="794085" y="601579"/>
                </a:cubicBezTo>
                <a:cubicBezTo>
                  <a:pt x="630990" y="626979"/>
                  <a:pt x="561475" y="644358"/>
                  <a:pt x="441159" y="681789"/>
                </a:cubicBezTo>
                <a:cubicBezTo>
                  <a:pt x="320843" y="719221"/>
                  <a:pt x="145717" y="786063"/>
                  <a:pt x="72191" y="826168"/>
                </a:cubicBezTo>
                <a:cubicBezTo>
                  <a:pt x="-1335" y="866273"/>
                  <a:pt x="1" y="922421"/>
                  <a:pt x="1" y="922421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3626880" y="6136105"/>
            <a:ext cx="4514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Potential electric fishing stretches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7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3178" y="1196754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Fish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5122" name="Picture 2" descr="U:\Wolter\Datenordner\Abbildungen\Wasserstrassen\Oder\Mai2014\IMG_01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401" y="1658419"/>
            <a:ext cx="7629701" cy="508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7883" y="1225326"/>
            <a:ext cx="39200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Add. gears in large rivers</a:t>
            </a:r>
            <a:endParaRPr lang="en-US" sz="2000" dirty="0">
              <a:solidFill>
                <a:srgbClr val="000066"/>
              </a:solidFill>
            </a:endParaRPr>
          </a:p>
        </p:txBody>
      </p:sp>
      <p:pic>
        <p:nvPicPr>
          <p:cNvPr id="5123" name="Picture 3" descr="U:\Wolter\Datenordner\Abbildungen\Wasserstrassen\Oder\Sept2012\IMG_837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5883650" y="2316430"/>
            <a:ext cx="3773084" cy="25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25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2612" y="1828802"/>
            <a:ext cx="871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Sampling objectives determine effort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653" y="2437095"/>
            <a:ext cx="829425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1. Biodiversity / species inventories</a:t>
            </a:r>
          </a:p>
          <a:p>
            <a:r>
              <a:rPr lang="en-US" sz="2000" dirty="0" smtClean="0">
                <a:solidFill>
                  <a:srgbClr val="000066"/>
                </a:solidFill>
              </a:rPr>
              <a:t>All gears/sources of evidence; qualitative sampling; all habitats, seasons, …; highest species identification efforts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653" y="3824729"/>
            <a:ext cx="829425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2. Stock development / abundance trends</a:t>
            </a:r>
          </a:p>
          <a:p>
            <a:r>
              <a:rPr lang="en-US" sz="2000" dirty="0" smtClean="0">
                <a:solidFill>
                  <a:srgbClr val="000066"/>
                </a:solidFill>
              </a:rPr>
              <a:t>Species of interests only; </a:t>
            </a:r>
            <a:r>
              <a:rPr lang="en-US" sz="2000" dirty="0" err="1" smtClean="0">
                <a:solidFill>
                  <a:srgbClr val="000066"/>
                </a:solidFill>
              </a:rPr>
              <a:t>standardised</a:t>
            </a:r>
            <a:r>
              <a:rPr lang="en-US" sz="2000" dirty="0" smtClean="0">
                <a:solidFill>
                  <a:srgbClr val="000066"/>
                </a:solidFill>
              </a:rPr>
              <a:t> gears / sampling; quantitative sampling; time series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653" y="5212363"/>
            <a:ext cx="829425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3. Status assessment / measure evaluation</a:t>
            </a:r>
          </a:p>
          <a:p>
            <a:r>
              <a:rPr lang="en-US" sz="2000" dirty="0" smtClean="0">
                <a:solidFill>
                  <a:srgbClr val="000066"/>
                </a:solidFill>
              </a:rPr>
              <a:t>Indicator taxa; </a:t>
            </a:r>
            <a:r>
              <a:rPr lang="en-US" sz="2000" dirty="0" err="1" smtClean="0">
                <a:solidFill>
                  <a:srgbClr val="000066"/>
                </a:solidFill>
              </a:rPr>
              <a:t>standardised</a:t>
            </a:r>
            <a:r>
              <a:rPr lang="en-US" sz="2000" dirty="0" smtClean="0">
                <a:solidFill>
                  <a:srgbClr val="000066"/>
                </a:solidFill>
              </a:rPr>
              <a:t> gears / sampling</a:t>
            </a:r>
            <a:r>
              <a:rPr lang="en-US" sz="2000" dirty="0">
                <a:solidFill>
                  <a:srgbClr val="000066"/>
                </a:solidFill>
              </a:rPr>
              <a:t>; quantitative sampling; </a:t>
            </a:r>
            <a:r>
              <a:rPr lang="en-US" sz="2000" dirty="0" smtClean="0">
                <a:solidFill>
                  <a:srgbClr val="000066"/>
                </a:solidFill>
              </a:rPr>
              <a:t>all habitats; BACI</a:t>
            </a:r>
            <a:endParaRPr lang="en-U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03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5012" y="3286398"/>
            <a:ext cx="1440000" cy="175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U:\Wolter\Datenordner\Abbildungen\Fluesse\UW_Fotos_Arnd_Weber\IMG_354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5012" y="1660356"/>
            <a:ext cx="1440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5012" y="5213687"/>
            <a:ext cx="2674504" cy="131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6133" y="5382127"/>
            <a:ext cx="59128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20 fish-based assessment schemes</a:t>
            </a:r>
          </a:p>
          <a:p>
            <a:r>
              <a:rPr lang="en-US" sz="2000" dirty="0" smtClean="0">
                <a:solidFill>
                  <a:srgbClr val="000066"/>
                </a:solidFill>
              </a:rPr>
              <a:t>Metrics: abundance, biomass, composition, diversity, age structure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3178" y="1196754"/>
            <a:ext cx="309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European methods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0924" y="1828800"/>
            <a:ext cx="693991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66"/>
                </a:solidFill>
              </a:rPr>
              <a:t>21 macrophyte-based </a:t>
            </a:r>
            <a:r>
              <a:rPr lang="en-US" sz="2400" dirty="0">
                <a:solidFill>
                  <a:srgbClr val="000066"/>
                </a:solidFill>
              </a:rPr>
              <a:t>assessment </a:t>
            </a:r>
            <a:r>
              <a:rPr lang="en-US" sz="2400" dirty="0" smtClean="0">
                <a:solidFill>
                  <a:srgbClr val="000066"/>
                </a:solidFill>
              </a:rPr>
              <a:t>schemes</a:t>
            </a:r>
          </a:p>
          <a:p>
            <a:r>
              <a:rPr lang="en-US" sz="2000" dirty="0" smtClean="0">
                <a:solidFill>
                  <a:srgbClr val="000066"/>
                </a:solidFill>
              </a:rPr>
              <a:t>Metrics</a:t>
            </a:r>
            <a:r>
              <a:rPr lang="en-US" sz="2000" dirty="0">
                <a:solidFill>
                  <a:srgbClr val="000066"/>
                </a:solidFill>
              </a:rPr>
              <a:t>: abundance, biomass, composition, diversity, </a:t>
            </a:r>
            <a:r>
              <a:rPr lang="en-US" sz="2000" dirty="0" smtClean="0">
                <a:solidFill>
                  <a:srgbClr val="000066"/>
                </a:solidFill>
              </a:rPr>
              <a:t>growth forms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0923" y="3678660"/>
            <a:ext cx="693991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66"/>
                </a:solidFill>
              </a:rPr>
              <a:t>29 benthic </a:t>
            </a:r>
            <a:r>
              <a:rPr lang="en-US" sz="2400" dirty="0" smtClean="0">
                <a:solidFill>
                  <a:srgbClr val="000066"/>
                </a:solidFill>
              </a:rPr>
              <a:t>inverts assessment schemes</a:t>
            </a:r>
          </a:p>
          <a:p>
            <a:r>
              <a:rPr lang="en-US" sz="2000" dirty="0">
                <a:solidFill>
                  <a:srgbClr val="000066"/>
                </a:solidFill>
              </a:rPr>
              <a:t>Metrics: abundance, biomass, composition, </a:t>
            </a:r>
            <a:r>
              <a:rPr lang="en-US" sz="2000" dirty="0" smtClean="0">
                <a:solidFill>
                  <a:srgbClr val="000066"/>
                </a:solidFill>
              </a:rPr>
              <a:t>diversity</a:t>
            </a:r>
            <a:endParaRPr lang="en-U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5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4"/>
          <p:cNvSpPr>
            <a:spLocks/>
          </p:cNvSpPr>
          <p:nvPr/>
        </p:nvSpPr>
        <p:spPr bwMode="auto">
          <a:xfrm>
            <a:off x="1383780" y="4322245"/>
            <a:ext cx="4631192" cy="1443901"/>
          </a:xfrm>
          <a:custGeom>
            <a:avLst/>
            <a:gdLst>
              <a:gd name="T0" fmla="*/ 0 w 4318"/>
              <a:gd name="T1" fmla="*/ 1088 h 1120"/>
              <a:gd name="T2" fmla="*/ 717 w 4318"/>
              <a:gd name="T3" fmla="*/ 946 h 1120"/>
              <a:gd name="T4" fmla="*/ 1914 w 4318"/>
              <a:gd name="T5" fmla="*/ 43 h 1120"/>
              <a:gd name="T6" fmla="*/ 3044 w 4318"/>
              <a:gd name="T7" fmla="*/ 685 h 1120"/>
              <a:gd name="T8" fmla="*/ 3760 w 4318"/>
              <a:gd name="T9" fmla="*/ 970 h 1120"/>
              <a:gd name="T10" fmla="*/ 4318 w 4318"/>
              <a:gd name="T11" fmla="*/ 1038 h 1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connsiteX0" fmla="*/ 0 w 10000"/>
              <a:gd name="connsiteY0" fmla="*/ 9331 h 9331"/>
              <a:gd name="connsiteX1" fmla="*/ 1660 w 10000"/>
              <a:gd name="connsiteY1" fmla="*/ 8063 h 9331"/>
              <a:gd name="connsiteX2" fmla="*/ 1565 w 10000"/>
              <a:gd name="connsiteY2" fmla="*/ 5369 h 9331"/>
              <a:gd name="connsiteX3" fmla="*/ 4433 w 10000"/>
              <a:gd name="connsiteY3" fmla="*/ 1 h 9331"/>
              <a:gd name="connsiteX4" fmla="*/ 7050 w 10000"/>
              <a:gd name="connsiteY4" fmla="*/ 5733 h 9331"/>
              <a:gd name="connsiteX5" fmla="*/ 8708 w 10000"/>
              <a:gd name="connsiteY5" fmla="*/ 8278 h 9331"/>
              <a:gd name="connsiteX6" fmla="*/ 10000 w 10000"/>
              <a:gd name="connsiteY6" fmla="*/ 8885 h 9331"/>
              <a:gd name="connsiteX0" fmla="*/ 0 w 10000"/>
              <a:gd name="connsiteY0" fmla="*/ 10000 h 10000"/>
              <a:gd name="connsiteX1" fmla="*/ 1285 w 10000"/>
              <a:gd name="connsiteY1" fmla="*/ 8442 h 10000"/>
              <a:gd name="connsiteX2" fmla="*/ 1565 w 10000"/>
              <a:gd name="connsiteY2" fmla="*/ 5754 h 10000"/>
              <a:gd name="connsiteX3" fmla="*/ 4433 w 10000"/>
              <a:gd name="connsiteY3" fmla="*/ 1 h 10000"/>
              <a:gd name="connsiteX4" fmla="*/ 7050 w 10000"/>
              <a:gd name="connsiteY4" fmla="*/ 6144 h 10000"/>
              <a:gd name="connsiteX5" fmla="*/ 8708 w 10000"/>
              <a:gd name="connsiteY5" fmla="*/ 8872 h 10000"/>
              <a:gd name="connsiteX6" fmla="*/ 10000 w 10000"/>
              <a:gd name="connsiteY6" fmla="*/ 9522 h 10000"/>
              <a:gd name="connsiteX0" fmla="*/ 0 w 10000"/>
              <a:gd name="connsiteY0" fmla="*/ 10000 h 10000"/>
              <a:gd name="connsiteX1" fmla="*/ 640 w 10000"/>
              <a:gd name="connsiteY1" fmla="*/ 7978 h 10000"/>
              <a:gd name="connsiteX2" fmla="*/ 1565 w 10000"/>
              <a:gd name="connsiteY2" fmla="*/ 5754 h 10000"/>
              <a:gd name="connsiteX3" fmla="*/ 4433 w 10000"/>
              <a:gd name="connsiteY3" fmla="*/ 1 h 10000"/>
              <a:gd name="connsiteX4" fmla="*/ 7050 w 10000"/>
              <a:gd name="connsiteY4" fmla="*/ 6144 h 10000"/>
              <a:gd name="connsiteX5" fmla="*/ 8708 w 10000"/>
              <a:gd name="connsiteY5" fmla="*/ 8872 h 10000"/>
              <a:gd name="connsiteX6" fmla="*/ 10000 w 10000"/>
              <a:gd name="connsiteY6" fmla="*/ 9522 h 10000"/>
              <a:gd name="connsiteX0" fmla="*/ 0 w 10117"/>
              <a:gd name="connsiteY0" fmla="*/ 7744 h 9522"/>
              <a:gd name="connsiteX1" fmla="*/ 757 w 10117"/>
              <a:gd name="connsiteY1" fmla="*/ 7978 h 9522"/>
              <a:gd name="connsiteX2" fmla="*/ 1682 w 10117"/>
              <a:gd name="connsiteY2" fmla="*/ 5754 h 9522"/>
              <a:gd name="connsiteX3" fmla="*/ 4550 w 10117"/>
              <a:gd name="connsiteY3" fmla="*/ 1 h 9522"/>
              <a:gd name="connsiteX4" fmla="*/ 7167 w 10117"/>
              <a:gd name="connsiteY4" fmla="*/ 6144 h 9522"/>
              <a:gd name="connsiteX5" fmla="*/ 8825 w 10117"/>
              <a:gd name="connsiteY5" fmla="*/ 8872 h 9522"/>
              <a:gd name="connsiteX6" fmla="*/ 10117 w 10117"/>
              <a:gd name="connsiteY6" fmla="*/ 9522 h 9522"/>
              <a:gd name="connsiteX0" fmla="*/ 0 w 10000"/>
              <a:gd name="connsiteY0" fmla="*/ 8133 h 10000"/>
              <a:gd name="connsiteX1" fmla="*/ 736 w 10000"/>
              <a:gd name="connsiteY1" fmla="*/ 5730 h 10000"/>
              <a:gd name="connsiteX2" fmla="*/ 1663 w 10000"/>
              <a:gd name="connsiteY2" fmla="*/ 6043 h 10000"/>
              <a:gd name="connsiteX3" fmla="*/ 4497 w 10000"/>
              <a:gd name="connsiteY3" fmla="*/ 1 h 10000"/>
              <a:gd name="connsiteX4" fmla="*/ 7084 w 10000"/>
              <a:gd name="connsiteY4" fmla="*/ 6452 h 10000"/>
              <a:gd name="connsiteX5" fmla="*/ 8723 w 10000"/>
              <a:gd name="connsiteY5" fmla="*/ 9317 h 10000"/>
              <a:gd name="connsiteX6" fmla="*/ 10000 w 10000"/>
              <a:gd name="connsiteY6" fmla="*/ 10000 h 10000"/>
              <a:gd name="connsiteX0" fmla="*/ 0 w 10000"/>
              <a:gd name="connsiteY0" fmla="*/ 8291 h 10158"/>
              <a:gd name="connsiteX1" fmla="*/ 736 w 10000"/>
              <a:gd name="connsiteY1" fmla="*/ 5888 h 10158"/>
              <a:gd name="connsiteX2" fmla="*/ 1675 w 10000"/>
              <a:gd name="connsiteY2" fmla="*/ 2578 h 10158"/>
              <a:gd name="connsiteX3" fmla="*/ 4497 w 10000"/>
              <a:gd name="connsiteY3" fmla="*/ 159 h 10158"/>
              <a:gd name="connsiteX4" fmla="*/ 7084 w 10000"/>
              <a:gd name="connsiteY4" fmla="*/ 6610 h 10158"/>
              <a:gd name="connsiteX5" fmla="*/ 8723 w 10000"/>
              <a:gd name="connsiteY5" fmla="*/ 9475 h 10158"/>
              <a:gd name="connsiteX6" fmla="*/ 10000 w 10000"/>
              <a:gd name="connsiteY6" fmla="*/ 10158 h 10158"/>
              <a:gd name="connsiteX0" fmla="*/ 0 w 8723"/>
              <a:gd name="connsiteY0" fmla="*/ 8291 h 9475"/>
              <a:gd name="connsiteX1" fmla="*/ 736 w 8723"/>
              <a:gd name="connsiteY1" fmla="*/ 5888 h 9475"/>
              <a:gd name="connsiteX2" fmla="*/ 1675 w 8723"/>
              <a:gd name="connsiteY2" fmla="*/ 2578 h 9475"/>
              <a:gd name="connsiteX3" fmla="*/ 4497 w 8723"/>
              <a:gd name="connsiteY3" fmla="*/ 159 h 9475"/>
              <a:gd name="connsiteX4" fmla="*/ 7084 w 8723"/>
              <a:gd name="connsiteY4" fmla="*/ 6610 h 9475"/>
              <a:gd name="connsiteX5" fmla="*/ 8723 w 8723"/>
              <a:gd name="connsiteY5" fmla="*/ 9475 h 9475"/>
              <a:gd name="connsiteX0" fmla="*/ 0 w 8121"/>
              <a:gd name="connsiteY0" fmla="*/ 8750 h 8750"/>
              <a:gd name="connsiteX1" fmla="*/ 844 w 8121"/>
              <a:gd name="connsiteY1" fmla="*/ 6214 h 8750"/>
              <a:gd name="connsiteX2" fmla="*/ 1920 w 8121"/>
              <a:gd name="connsiteY2" fmla="*/ 2721 h 8750"/>
              <a:gd name="connsiteX3" fmla="*/ 5155 w 8121"/>
              <a:gd name="connsiteY3" fmla="*/ 168 h 8750"/>
              <a:gd name="connsiteX4" fmla="*/ 8121 w 8121"/>
              <a:gd name="connsiteY4" fmla="*/ 6976 h 8750"/>
              <a:gd name="connsiteX0" fmla="*/ 0 w 9787"/>
              <a:gd name="connsiteY0" fmla="*/ 10244 h 12167"/>
              <a:gd name="connsiteX1" fmla="*/ 1039 w 9787"/>
              <a:gd name="connsiteY1" fmla="*/ 7346 h 12167"/>
              <a:gd name="connsiteX2" fmla="*/ 2364 w 9787"/>
              <a:gd name="connsiteY2" fmla="*/ 3354 h 12167"/>
              <a:gd name="connsiteX3" fmla="*/ 6348 w 9787"/>
              <a:gd name="connsiteY3" fmla="*/ 436 h 12167"/>
              <a:gd name="connsiteX4" fmla="*/ 9787 w 9787"/>
              <a:gd name="connsiteY4" fmla="*/ 12167 h 12167"/>
              <a:gd name="connsiteX0" fmla="*/ 0 w 10000"/>
              <a:gd name="connsiteY0" fmla="*/ 8419 h 10000"/>
              <a:gd name="connsiteX1" fmla="*/ 1062 w 10000"/>
              <a:gd name="connsiteY1" fmla="*/ 6038 h 10000"/>
              <a:gd name="connsiteX2" fmla="*/ 2415 w 10000"/>
              <a:gd name="connsiteY2" fmla="*/ 2757 h 10000"/>
              <a:gd name="connsiteX3" fmla="*/ 6486 w 10000"/>
              <a:gd name="connsiteY3" fmla="*/ 358 h 10000"/>
              <a:gd name="connsiteX4" fmla="*/ 10000 w 10000"/>
              <a:gd name="connsiteY4" fmla="*/ 10000 h 10000"/>
              <a:gd name="connsiteX0" fmla="*/ 0 w 9649"/>
              <a:gd name="connsiteY0" fmla="*/ 8637 h 13464"/>
              <a:gd name="connsiteX1" fmla="*/ 1062 w 9649"/>
              <a:gd name="connsiteY1" fmla="*/ 6256 h 13464"/>
              <a:gd name="connsiteX2" fmla="*/ 2415 w 9649"/>
              <a:gd name="connsiteY2" fmla="*/ 2975 h 13464"/>
              <a:gd name="connsiteX3" fmla="*/ 6486 w 9649"/>
              <a:gd name="connsiteY3" fmla="*/ 576 h 13464"/>
              <a:gd name="connsiteX4" fmla="*/ 9649 w 9649"/>
              <a:gd name="connsiteY4" fmla="*/ 13464 h 13464"/>
              <a:gd name="connsiteX0" fmla="*/ 0 w 10000"/>
              <a:gd name="connsiteY0" fmla="*/ 6415 h 10000"/>
              <a:gd name="connsiteX1" fmla="*/ 1101 w 10000"/>
              <a:gd name="connsiteY1" fmla="*/ 4646 h 10000"/>
              <a:gd name="connsiteX2" fmla="*/ 2503 w 10000"/>
              <a:gd name="connsiteY2" fmla="*/ 2210 h 10000"/>
              <a:gd name="connsiteX3" fmla="*/ 6722 w 10000"/>
              <a:gd name="connsiteY3" fmla="*/ 428 h 10000"/>
              <a:gd name="connsiteX4" fmla="*/ 10000 w 10000"/>
              <a:gd name="connsiteY4" fmla="*/ 10000 h 10000"/>
              <a:gd name="connsiteX0" fmla="*/ 0 w 10000"/>
              <a:gd name="connsiteY0" fmla="*/ 6579 h 10164"/>
              <a:gd name="connsiteX1" fmla="*/ 1101 w 10000"/>
              <a:gd name="connsiteY1" fmla="*/ 4810 h 10164"/>
              <a:gd name="connsiteX2" fmla="*/ 2503 w 10000"/>
              <a:gd name="connsiteY2" fmla="*/ 2374 h 10164"/>
              <a:gd name="connsiteX3" fmla="*/ 6722 w 10000"/>
              <a:gd name="connsiteY3" fmla="*/ 592 h 10164"/>
              <a:gd name="connsiteX4" fmla="*/ 10000 w 10000"/>
              <a:gd name="connsiteY4" fmla="*/ 10164 h 10164"/>
              <a:gd name="connsiteX0" fmla="*/ 0 w 10000"/>
              <a:gd name="connsiteY0" fmla="*/ 6565 h 10150"/>
              <a:gd name="connsiteX1" fmla="*/ 1101 w 10000"/>
              <a:gd name="connsiteY1" fmla="*/ 4796 h 10150"/>
              <a:gd name="connsiteX2" fmla="*/ 2312 w 10000"/>
              <a:gd name="connsiteY2" fmla="*/ 2411 h 10150"/>
              <a:gd name="connsiteX3" fmla="*/ 6722 w 10000"/>
              <a:gd name="connsiteY3" fmla="*/ 578 h 10150"/>
              <a:gd name="connsiteX4" fmla="*/ 10000 w 10000"/>
              <a:gd name="connsiteY4" fmla="*/ 10150 h 10150"/>
              <a:gd name="connsiteX0" fmla="*/ 0 w 10000"/>
              <a:gd name="connsiteY0" fmla="*/ 6632 h 10217"/>
              <a:gd name="connsiteX1" fmla="*/ 1101 w 10000"/>
              <a:gd name="connsiteY1" fmla="*/ 4863 h 10217"/>
              <a:gd name="connsiteX2" fmla="*/ 2312 w 10000"/>
              <a:gd name="connsiteY2" fmla="*/ 2478 h 10217"/>
              <a:gd name="connsiteX3" fmla="*/ 6722 w 10000"/>
              <a:gd name="connsiteY3" fmla="*/ 645 h 10217"/>
              <a:gd name="connsiteX4" fmla="*/ 10000 w 10000"/>
              <a:gd name="connsiteY4" fmla="*/ 10217 h 10217"/>
              <a:gd name="connsiteX0" fmla="*/ 0 w 10000"/>
              <a:gd name="connsiteY0" fmla="*/ 6018 h 9603"/>
              <a:gd name="connsiteX1" fmla="*/ 1101 w 10000"/>
              <a:gd name="connsiteY1" fmla="*/ 4249 h 9603"/>
              <a:gd name="connsiteX2" fmla="*/ 2312 w 10000"/>
              <a:gd name="connsiteY2" fmla="*/ 1864 h 9603"/>
              <a:gd name="connsiteX3" fmla="*/ 6757 w 10000"/>
              <a:gd name="connsiteY3" fmla="*/ 903 h 9603"/>
              <a:gd name="connsiteX4" fmla="*/ 10000 w 10000"/>
              <a:gd name="connsiteY4" fmla="*/ 9603 h 9603"/>
              <a:gd name="connsiteX0" fmla="*/ 0 w 10000"/>
              <a:gd name="connsiteY0" fmla="*/ 5894 h 9627"/>
              <a:gd name="connsiteX1" fmla="*/ 1101 w 10000"/>
              <a:gd name="connsiteY1" fmla="*/ 4052 h 9627"/>
              <a:gd name="connsiteX2" fmla="*/ 2451 w 10000"/>
              <a:gd name="connsiteY2" fmla="*/ 2369 h 9627"/>
              <a:gd name="connsiteX3" fmla="*/ 6757 w 10000"/>
              <a:gd name="connsiteY3" fmla="*/ 567 h 9627"/>
              <a:gd name="connsiteX4" fmla="*/ 10000 w 10000"/>
              <a:gd name="connsiteY4" fmla="*/ 9627 h 9627"/>
              <a:gd name="connsiteX0" fmla="*/ 0 w 10000"/>
              <a:gd name="connsiteY0" fmla="*/ 5950 h 9828"/>
              <a:gd name="connsiteX1" fmla="*/ 1101 w 10000"/>
              <a:gd name="connsiteY1" fmla="*/ 4037 h 9828"/>
              <a:gd name="connsiteX2" fmla="*/ 2451 w 10000"/>
              <a:gd name="connsiteY2" fmla="*/ 2289 h 9828"/>
              <a:gd name="connsiteX3" fmla="*/ 6757 w 10000"/>
              <a:gd name="connsiteY3" fmla="*/ 417 h 9828"/>
              <a:gd name="connsiteX4" fmla="*/ 10000 w 10000"/>
              <a:gd name="connsiteY4" fmla="*/ 9828 h 9828"/>
              <a:gd name="connsiteX0" fmla="*/ 0 w 10000"/>
              <a:gd name="connsiteY0" fmla="*/ 6290 h 10236"/>
              <a:gd name="connsiteX1" fmla="*/ 1101 w 10000"/>
              <a:gd name="connsiteY1" fmla="*/ 4344 h 10236"/>
              <a:gd name="connsiteX2" fmla="*/ 3092 w 10000"/>
              <a:gd name="connsiteY2" fmla="*/ 1662 h 10236"/>
              <a:gd name="connsiteX3" fmla="*/ 6757 w 10000"/>
              <a:gd name="connsiteY3" fmla="*/ 660 h 10236"/>
              <a:gd name="connsiteX4" fmla="*/ 10000 w 10000"/>
              <a:gd name="connsiteY4" fmla="*/ 10236 h 10236"/>
              <a:gd name="connsiteX0" fmla="*/ 0 w 10000"/>
              <a:gd name="connsiteY0" fmla="*/ 6290 h 10236"/>
              <a:gd name="connsiteX1" fmla="*/ 1101 w 10000"/>
              <a:gd name="connsiteY1" fmla="*/ 4344 h 10236"/>
              <a:gd name="connsiteX2" fmla="*/ 3092 w 10000"/>
              <a:gd name="connsiteY2" fmla="*/ 1662 h 10236"/>
              <a:gd name="connsiteX3" fmla="*/ 6757 w 10000"/>
              <a:gd name="connsiteY3" fmla="*/ 660 h 10236"/>
              <a:gd name="connsiteX4" fmla="*/ 10000 w 10000"/>
              <a:gd name="connsiteY4" fmla="*/ 10236 h 10236"/>
              <a:gd name="connsiteX0" fmla="*/ 0 w 10000"/>
              <a:gd name="connsiteY0" fmla="*/ 6433 h 10379"/>
              <a:gd name="connsiteX1" fmla="*/ 1101 w 10000"/>
              <a:gd name="connsiteY1" fmla="*/ 4487 h 10379"/>
              <a:gd name="connsiteX2" fmla="*/ 3092 w 10000"/>
              <a:gd name="connsiteY2" fmla="*/ 1410 h 10379"/>
              <a:gd name="connsiteX3" fmla="*/ 6757 w 10000"/>
              <a:gd name="connsiteY3" fmla="*/ 803 h 10379"/>
              <a:gd name="connsiteX4" fmla="*/ 10000 w 10000"/>
              <a:gd name="connsiteY4" fmla="*/ 10379 h 10379"/>
              <a:gd name="connsiteX0" fmla="*/ 0 w 10000"/>
              <a:gd name="connsiteY0" fmla="*/ 6218 h 10164"/>
              <a:gd name="connsiteX1" fmla="*/ 1101 w 10000"/>
              <a:gd name="connsiteY1" fmla="*/ 4272 h 10164"/>
              <a:gd name="connsiteX2" fmla="*/ 3092 w 10000"/>
              <a:gd name="connsiteY2" fmla="*/ 1195 h 10164"/>
              <a:gd name="connsiteX3" fmla="*/ 6445 w 10000"/>
              <a:gd name="connsiteY3" fmla="*/ 927 h 10164"/>
              <a:gd name="connsiteX4" fmla="*/ 10000 w 10000"/>
              <a:gd name="connsiteY4" fmla="*/ 10164 h 10164"/>
              <a:gd name="connsiteX0" fmla="*/ 0 w 10000"/>
              <a:gd name="connsiteY0" fmla="*/ 6218 h 10164"/>
              <a:gd name="connsiteX1" fmla="*/ 1101 w 10000"/>
              <a:gd name="connsiteY1" fmla="*/ 4272 h 10164"/>
              <a:gd name="connsiteX2" fmla="*/ 3092 w 10000"/>
              <a:gd name="connsiteY2" fmla="*/ 1195 h 10164"/>
              <a:gd name="connsiteX3" fmla="*/ 6445 w 10000"/>
              <a:gd name="connsiteY3" fmla="*/ 927 h 10164"/>
              <a:gd name="connsiteX4" fmla="*/ 10000 w 10000"/>
              <a:gd name="connsiteY4" fmla="*/ 10164 h 1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64">
                <a:moveTo>
                  <a:pt x="0" y="6218"/>
                </a:moveTo>
                <a:cubicBezTo>
                  <a:pt x="494" y="5345"/>
                  <a:pt x="586" y="5109"/>
                  <a:pt x="1101" y="4272"/>
                </a:cubicBezTo>
                <a:cubicBezTo>
                  <a:pt x="1616" y="3435"/>
                  <a:pt x="2392" y="1742"/>
                  <a:pt x="3092" y="1195"/>
                </a:cubicBezTo>
                <a:cubicBezTo>
                  <a:pt x="3947" y="-88"/>
                  <a:pt x="5294" y="-568"/>
                  <a:pt x="6445" y="927"/>
                </a:cubicBezTo>
                <a:cubicBezTo>
                  <a:pt x="7596" y="2422"/>
                  <a:pt x="9620" y="6651"/>
                  <a:pt x="10000" y="10164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Freeform 4"/>
          <p:cNvSpPr>
            <a:spLocks/>
          </p:cNvSpPr>
          <p:nvPr/>
        </p:nvSpPr>
        <p:spPr bwMode="auto">
          <a:xfrm>
            <a:off x="1600302" y="3800042"/>
            <a:ext cx="6499959" cy="1879232"/>
          </a:xfrm>
          <a:custGeom>
            <a:avLst/>
            <a:gdLst>
              <a:gd name="T0" fmla="*/ 0 w 4318"/>
              <a:gd name="T1" fmla="*/ 1088 h 1120"/>
              <a:gd name="T2" fmla="*/ 717 w 4318"/>
              <a:gd name="T3" fmla="*/ 946 h 1120"/>
              <a:gd name="T4" fmla="*/ 1914 w 4318"/>
              <a:gd name="T5" fmla="*/ 43 h 1120"/>
              <a:gd name="T6" fmla="*/ 3044 w 4318"/>
              <a:gd name="T7" fmla="*/ 685 h 1120"/>
              <a:gd name="T8" fmla="*/ 3760 w 4318"/>
              <a:gd name="T9" fmla="*/ 970 h 1120"/>
              <a:gd name="T10" fmla="*/ 4318 w 4318"/>
              <a:gd name="T11" fmla="*/ 1038 h 1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connsiteX0" fmla="*/ 0 w 10000"/>
              <a:gd name="connsiteY0" fmla="*/ 9331 h 9331"/>
              <a:gd name="connsiteX1" fmla="*/ 1660 w 10000"/>
              <a:gd name="connsiteY1" fmla="*/ 8063 h 9331"/>
              <a:gd name="connsiteX2" fmla="*/ 1565 w 10000"/>
              <a:gd name="connsiteY2" fmla="*/ 5369 h 9331"/>
              <a:gd name="connsiteX3" fmla="*/ 4433 w 10000"/>
              <a:gd name="connsiteY3" fmla="*/ 1 h 9331"/>
              <a:gd name="connsiteX4" fmla="*/ 7050 w 10000"/>
              <a:gd name="connsiteY4" fmla="*/ 5733 h 9331"/>
              <a:gd name="connsiteX5" fmla="*/ 8708 w 10000"/>
              <a:gd name="connsiteY5" fmla="*/ 8278 h 9331"/>
              <a:gd name="connsiteX6" fmla="*/ 10000 w 10000"/>
              <a:gd name="connsiteY6" fmla="*/ 8885 h 9331"/>
              <a:gd name="connsiteX0" fmla="*/ 0 w 10000"/>
              <a:gd name="connsiteY0" fmla="*/ 10000 h 10000"/>
              <a:gd name="connsiteX1" fmla="*/ 1285 w 10000"/>
              <a:gd name="connsiteY1" fmla="*/ 8442 h 10000"/>
              <a:gd name="connsiteX2" fmla="*/ 1565 w 10000"/>
              <a:gd name="connsiteY2" fmla="*/ 5754 h 10000"/>
              <a:gd name="connsiteX3" fmla="*/ 4433 w 10000"/>
              <a:gd name="connsiteY3" fmla="*/ 1 h 10000"/>
              <a:gd name="connsiteX4" fmla="*/ 7050 w 10000"/>
              <a:gd name="connsiteY4" fmla="*/ 6144 h 10000"/>
              <a:gd name="connsiteX5" fmla="*/ 8708 w 10000"/>
              <a:gd name="connsiteY5" fmla="*/ 8872 h 10000"/>
              <a:gd name="connsiteX6" fmla="*/ 10000 w 10000"/>
              <a:gd name="connsiteY6" fmla="*/ 9522 h 10000"/>
              <a:gd name="connsiteX0" fmla="*/ 0 w 10000"/>
              <a:gd name="connsiteY0" fmla="*/ 10000 h 10000"/>
              <a:gd name="connsiteX1" fmla="*/ 640 w 10000"/>
              <a:gd name="connsiteY1" fmla="*/ 7978 h 10000"/>
              <a:gd name="connsiteX2" fmla="*/ 1565 w 10000"/>
              <a:gd name="connsiteY2" fmla="*/ 5754 h 10000"/>
              <a:gd name="connsiteX3" fmla="*/ 4433 w 10000"/>
              <a:gd name="connsiteY3" fmla="*/ 1 h 10000"/>
              <a:gd name="connsiteX4" fmla="*/ 7050 w 10000"/>
              <a:gd name="connsiteY4" fmla="*/ 6144 h 10000"/>
              <a:gd name="connsiteX5" fmla="*/ 8708 w 10000"/>
              <a:gd name="connsiteY5" fmla="*/ 8872 h 10000"/>
              <a:gd name="connsiteX6" fmla="*/ 10000 w 10000"/>
              <a:gd name="connsiteY6" fmla="*/ 9522 h 10000"/>
              <a:gd name="connsiteX0" fmla="*/ 0 w 10117"/>
              <a:gd name="connsiteY0" fmla="*/ 7744 h 9522"/>
              <a:gd name="connsiteX1" fmla="*/ 757 w 10117"/>
              <a:gd name="connsiteY1" fmla="*/ 7978 h 9522"/>
              <a:gd name="connsiteX2" fmla="*/ 1682 w 10117"/>
              <a:gd name="connsiteY2" fmla="*/ 5754 h 9522"/>
              <a:gd name="connsiteX3" fmla="*/ 4550 w 10117"/>
              <a:gd name="connsiteY3" fmla="*/ 1 h 9522"/>
              <a:gd name="connsiteX4" fmla="*/ 7167 w 10117"/>
              <a:gd name="connsiteY4" fmla="*/ 6144 h 9522"/>
              <a:gd name="connsiteX5" fmla="*/ 8825 w 10117"/>
              <a:gd name="connsiteY5" fmla="*/ 8872 h 9522"/>
              <a:gd name="connsiteX6" fmla="*/ 10117 w 10117"/>
              <a:gd name="connsiteY6" fmla="*/ 9522 h 9522"/>
              <a:gd name="connsiteX0" fmla="*/ 0 w 10000"/>
              <a:gd name="connsiteY0" fmla="*/ 8133 h 10000"/>
              <a:gd name="connsiteX1" fmla="*/ 736 w 10000"/>
              <a:gd name="connsiteY1" fmla="*/ 5730 h 10000"/>
              <a:gd name="connsiteX2" fmla="*/ 1663 w 10000"/>
              <a:gd name="connsiteY2" fmla="*/ 6043 h 10000"/>
              <a:gd name="connsiteX3" fmla="*/ 4497 w 10000"/>
              <a:gd name="connsiteY3" fmla="*/ 1 h 10000"/>
              <a:gd name="connsiteX4" fmla="*/ 7084 w 10000"/>
              <a:gd name="connsiteY4" fmla="*/ 6452 h 10000"/>
              <a:gd name="connsiteX5" fmla="*/ 8723 w 10000"/>
              <a:gd name="connsiteY5" fmla="*/ 9317 h 10000"/>
              <a:gd name="connsiteX6" fmla="*/ 10000 w 10000"/>
              <a:gd name="connsiteY6" fmla="*/ 10000 h 10000"/>
              <a:gd name="connsiteX0" fmla="*/ 0 w 10000"/>
              <a:gd name="connsiteY0" fmla="*/ 8291 h 10158"/>
              <a:gd name="connsiteX1" fmla="*/ 736 w 10000"/>
              <a:gd name="connsiteY1" fmla="*/ 5888 h 10158"/>
              <a:gd name="connsiteX2" fmla="*/ 1675 w 10000"/>
              <a:gd name="connsiteY2" fmla="*/ 2578 h 10158"/>
              <a:gd name="connsiteX3" fmla="*/ 4497 w 10000"/>
              <a:gd name="connsiteY3" fmla="*/ 159 h 10158"/>
              <a:gd name="connsiteX4" fmla="*/ 7084 w 10000"/>
              <a:gd name="connsiteY4" fmla="*/ 6610 h 10158"/>
              <a:gd name="connsiteX5" fmla="*/ 8723 w 10000"/>
              <a:gd name="connsiteY5" fmla="*/ 9475 h 10158"/>
              <a:gd name="connsiteX6" fmla="*/ 10000 w 10000"/>
              <a:gd name="connsiteY6" fmla="*/ 10158 h 10158"/>
              <a:gd name="connsiteX0" fmla="*/ 0 w 8723"/>
              <a:gd name="connsiteY0" fmla="*/ 8291 h 9475"/>
              <a:gd name="connsiteX1" fmla="*/ 736 w 8723"/>
              <a:gd name="connsiteY1" fmla="*/ 5888 h 9475"/>
              <a:gd name="connsiteX2" fmla="*/ 1675 w 8723"/>
              <a:gd name="connsiteY2" fmla="*/ 2578 h 9475"/>
              <a:gd name="connsiteX3" fmla="*/ 4497 w 8723"/>
              <a:gd name="connsiteY3" fmla="*/ 159 h 9475"/>
              <a:gd name="connsiteX4" fmla="*/ 7084 w 8723"/>
              <a:gd name="connsiteY4" fmla="*/ 6610 h 9475"/>
              <a:gd name="connsiteX5" fmla="*/ 8723 w 8723"/>
              <a:gd name="connsiteY5" fmla="*/ 9475 h 9475"/>
              <a:gd name="connsiteX0" fmla="*/ 0 w 8121"/>
              <a:gd name="connsiteY0" fmla="*/ 8750 h 8750"/>
              <a:gd name="connsiteX1" fmla="*/ 844 w 8121"/>
              <a:gd name="connsiteY1" fmla="*/ 6214 h 8750"/>
              <a:gd name="connsiteX2" fmla="*/ 1920 w 8121"/>
              <a:gd name="connsiteY2" fmla="*/ 2721 h 8750"/>
              <a:gd name="connsiteX3" fmla="*/ 5155 w 8121"/>
              <a:gd name="connsiteY3" fmla="*/ 168 h 8750"/>
              <a:gd name="connsiteX4" fmla="*/ 8121 w 8121"/>
              <a:gd name="connsiteY4" fmla="*/ 6976 h 8750"/>
              <a:gd name="connsiteX0" fmla="*/ 0 w 9787"/>
              <a:gd name="connsiteY0" fmla="*/ 10244 h 12167"/>
              <a:gd name="connsiteX1" fmla="*/ 1039 w 9787"/>
              <a:gd name="connsiteY1" fmla="*/ 7346 h 12167"/>
              <a:gd name="connsiteX2" fmla="*/ 2364 w 9787"/>
              <a:gd name="connsiteY2" fmla="*/ 3354 h 12167"/>
              <a:gd name="connsiteX3" fmla="*/ 6348 w 9787"/>
              <a:gd name="connsiteY3" fmla="*/ 436 h 12167"/>
              <a:gd name="connsiteX4" fmla="*/ 9787 w 9787"/>
              <a:gd name="connsiteY4" fmla="*/ 12167 h 12167"/>
              <a:gd name="connsiteX0" fmla="*/ 0 w 10000"/>
              <a:gd name="connsiteY0" fmla="*/ 8419 h 10000"/>
              <a:gd name="connsiteX1" fmla="*/ 1062 w 10000"/>
              <a:gd name="connsiteY1" fmla="*/ 6038 h 10000"/>
              <a:gd name="connsiteX2" fmla="*/ 2415 w 10000"/>
              <a:gd name="connsiteY2" fmla="*/ 2757 h 10000"/>
              <a:gd name="connsiteX3" fmla="*/ 6486 w 10000"/>
              <a:gd name="connsiteY3" fmla="*/ 358 h 10000"/>
              <a:gd name="connsiteX4" fmla="*/ 10000 w 10000"/>
              <a:gd name="connsiteY4" fmla="*/ 10000 h 10000"/>
              <a:gd name="connsiteX0" fmla="*/ 0 w 9649"/>
              <a:gd name="connsiteY0" fmla="*/ 8637 h 13464"/>
              <a:gd name="connsiteX1" fmla="*/ 1062 w 9649"/>
              <a:gd name="connsiteY1" fmla="*/ 6256 h 13464"/>
              <a:gd name="connsiteX2" fmla="*/ 2415 w 9649"/>
              <a:gd name="connsiteY2" fmla="*/ 2975 h 13464"/>
              <a:gd name="connsiteX3" fmla="*/ 6486 w 9649"/>
              <a:gd name="connsiteY3" fmla="*/ 576 h 13464"/>
              <a:gd name="connsiteX4" fmla="*/ 9649 w 9649"/>
              <a:gd name="connsiteY4" fmla="*/ 13464 h 13464"/>
              <a:gd name="connsiteX0" fmla="*/ 0 w 10000"/>
              <a:gd name="connsiteY0" fmla="*/ 6415 h 10000"/>
              <a:gd name="connsiteX1" fmla="*/ 1101 w 10000"/>
              <a:gd name="connsiteY1" fmla="*/ 4646 h 10000"/>
              <a:gd name="connsiteX2" fmla="*/ 2503 w 10000"/>
              <a:gd name="connsiteY2" fmla="*/ 2210 h 10000"/>
              <a:gd name="connsiteX3" fmla="*/ 6722 w 10000"/>
              <a:gd name="connsiteY3" fmla="*/ 428 h 10000"/>
              <a:gd name="connsiteX4" fmla="*/ 10000 w 10000"/>
              <a:gd name="connsiteY4" fmla="*/ 10000 h 10000"/>
              <a:gd name="connsiteX0" fmla="*/ 0 w 10000"/>
              <a:gd name="connsiteY0" fmla="*/ 6579 h 10164"/>
              <a:gd name="connsiteX1" fmla="*/ 1101 w 10000"/>
              <a:gd name="connsiteY1" fmla="*/ 4810 h 10164"/>
              <a:gd name="connsiteX2" fmla="*/ 2503 w 10000"/>
              <a:gd name="connsiteY2" fmla="*/ 2374 h 10164"/>
              <a:gd name="connsiteX3" fmla="*/ 6722 w 10000"/>
              <a:gd name="connsiteY3" fmla="*/ 592 h 10164"/>
              <a:gd name="connsiteX4" fmla="*/ 10000 w 10000"/>
              <a:gd name="connsiteY4" fmla="*/ 10164 h 10164"/>
              <a:gd name="connsiteX0" fmla="*/ 0 w 10000"/>
              <a:gd name="connsiteY0" fmla="*/ 6565 h 10150"/>
              <a:gd name="connsiteX1" fmla="*/ 1101 w 10000"/>
              <a:gd name="connsiteY1" fmla="*/ 4796 h 10150"/>
              <a:gd name="connsiteX2" fmla="*/ 2312 w 10000"/>
              <a:gd name="connsiteY2" fmla="*/ 2411 h 10150"/>
              <a:gd name="connsiteX3" fmla="*/ 6722 w 10000"/>
              <a:gd name="connsiteY3" fmla="*/ 578 h 10150"/>
              <a:gd name="connsiteX4" fmla="*/ 10000 w 10000"/>
              <a:gd name="connsiteY4" fmla="*/ 10150 h 10150"/>
              <a:gd name="connsiteX0" fmla="*/ 0 w 10000"/>
              <a:gd name="connsiteY0" fmla="*/ 6632 h 10217"/>
              <a:gd name="connsiteX1" fmla="*/ 1101 w 10000"/>
              <a:gd name="connsiteY1" fmla="*/ 4863 h 10217"/>
              <a:gd name="connsiteX2" fmla="*/ 2312 w 10000"/>
              <a:gd name="connsiteY2" fmla="*/ 2478 h 10217"/>
              <a:gd name="connsiteX3" fmla="*/ 6722 w 10000"/>
              <a:gd name="connsiteY3" fmla="*/ 645 h 10217"/>
              <a:gd name="connsiteX4" fmla="*/ 10000 w 10000"/>
              <a:gd name="connsiteY4" fmla="*/ 10217 h 10217"/>
              <a:gd name="connsiteX0" fmla="*/ 0 w 10000"/>
              <a:gd name="connsiteY0" fmla="*/ 6018 h 9603"/>
              <a:gd name="connsiteX1" fmla="*/ 1101 w 10000"/>
              <a:gd name="connsiteY1" fmla="*/ 4249 h 9603"/>
              <a:gd name="connsiteX2" fmla="*/ 2312 w 10000"/>
              <a:gd name="connsiteY2" fmla="*/ 1864 h 9603"/>
              <a:gd name="connsiteX3" fmla="*/ 6757 w 10000"/>
              <a:gd name="connsiteY3" fmla="*/ 903 h 9603"/>
              <a:gd name="connsiteX4" fmla="*/ 10000 w 10000"/>
              <a:gd name="connsiteY4" fmla="*/ 9603 h 9603"/>
              <a:gd name="connsiteX0" fmla="*/ 0 w 10000"/>
              <a:gd name="connsiteY0" fmla="*/ 5894 h 9627"/>
              <a:gd name="connsiteX1" fmla="*/ 1101 w 10000"/>
              <a:gd name="connsiteY1" fmla="*/ 4052 h 9627"/>
              <a:gd name="connsiteX2" fmla="*/ 2451 w 10000"/>
              <a:gd name="connsiteY2" fmla="*/ 2369 h 9627"/>
              <a:gd name="connsiteX3" fmla="*/ 6757 w 10000"/>
              <a:gd name="connsiteY3" fmla="*/ 567 h 9627"/>
              <a:gd name="connsiteX4" fmla="*/ 10000 w 10000"/>
              <a:gd name="connsiteY4" fmla="*/ 9627 h 9627"/>
              <a:gd name="connsiteX0" fmla="*/ 0 w 10000"/>
              <a:gd name="connsiteY0" fmla="*/ 5950 h 9828"/>
              <a:gd name="connsiteX1" fmla="*/ 1101 w 10000"/>
              <a:gd name="connsiteY1" fmla="*/ 4037 h 9828"/>
              <a:gd name="connsiteX2" fmla="*/ 2451 w 10000"/>
              <a:gd name="connsiteY2" fmla="*/ 2289 h 9828"/>
              <a:gd name="connsiteX3" fmla="*/ 6757 w 10000"/>
              <a:gd name="connsiteY3" fmla="*/ 417 h 9828"/>
              <a:gd name="connsiteX4" fmla="*/ 10000 w 10000"/>
              <a:gd name="connsiteY4" fmla="*/ 9828 h 9828"/>
              <a:gd name="connsiteX0" fmla="*/ 0 w 10000"/>
              <a:gd name="connsiteY0" fmla="*/ 6290 h 10236"/>
              <a:gd name="connsiteX1" fmla="*/ 1101 w 10000"/>
              <a:gd name="connsiteY1" fmla="*/ 4344 h 10236"/>
              <a:gd name="connsiteX2" fmla="*/ 3092 w 10000"/>
              <a:gd name="connsiteY2" fmla="*/ 1662 h 10236"/>
              <a:gd name="connsiteX3" fmla="*/ 6757 w 10000"/>
              <a:gd name="connsiteY3" fmla="*/ 660 h 10236"/>
              <a:gd name="connsiteX4" fmla="*/ 10000 w 10000"/>
              <a:gd name="connsiteY4" fmla="*/ 10236 h 10236"/>
              <a:gd name="connsiteX0" fmla="*/ 0 w 10000"/>
              <a:gd name="connsiteY0" fmla="*/ 6290 h 10236"/>
              <a:gd name="connsiteX1" fmla="*/ 1101 w 10000"/>
              <a:gd name="connsiteY1" fmla="*/ 4344 h 10236"/>
              <a:gd name="connsiteX2" fmla="*/ 3092 w 10000"/>
              <a:gd name="connsiteY2" fmla="*/ 1662 h 10236"/>
              <a:gd name="connsiteX3" fmla="*/ 6757 w 10000"/>
              <a:gd name="connsiteY3" fmla="*/ 660 h 10236"/>
              <a:gd name="connsiteX4" fmla="*/ 10000 w 10000"/>
              <a:gd name="connsiteY4" fmla="*/ 10236 h 10236"/>
              <a:gd name="connsiteX0" fmla="*/ 0 w 10000"/>
              <a:gd name="connsiteY0" fmla="*/ 6433 h 10379"/>
              <a:gd name="connsiteX1" fmla="*/ 1101 w 10000"/>
              <a:gd name="connsiteY1" fmla="*/ 4487 h 10379"/>
              <a:gd name="connsiteX2" fmla="*/ 3092 w 10000"/>
              <a:gd name="connsiteY2" fmla="*/ 1410 h 10379"/>
              <a:gd name="connsiteX3" fmla="*/ 6757 w 10000"/>
              <a:gd name="connsiteY3" fmla="*/ 803 h 10379"/>
              <a:gd name="connsiteX4" fmla="*/ 10000 w 10000"/>
              <a:gd name="connsiteY4" fmla="*/ 10379 h 10379"/>
              <a:gd name="connsiteX0" fmla="*/ 0 w 10000"/>
              <a:gd name="connsiteY0" fmla="*/ 6218 h 10164"/>
              <a:gd name="connsiteX1" fmla="*/ 1101 w 10000"/>
              <a:gd name="connsiteY1" fmla="*/ 4272 h 10164"/>
              <a:gd name="connsiteX2" fmla="*/ 3092 w 10000"/>
              <a:gd name="connsiteY2" fmla="*/ 1195 h 10164"/>
              <a:gd name="connsiteX3" fmla="*/ 6445 w 10000"/>
              <a:gd name="connsiteY3" fmla="*/ 927 h 10164"/>
              <a:gd name="connsiteX4" fmla="*/ 10000 w 10000"/>
              <a:gd name="connsiteY4" fmla="*/ 10164 h 10164"/>
              <a:gd name="connsiteX0" fmla="*/ 0 w 10000"/>
              <a:gd name="connsiteY0" fmla="*/ 6218 h 10164"/>
              <a:gd name="connsiteX1" fmla="*/ 1101 w 10000"/>
              <a:gd name="connsiteY1" fmla="*/ 4272 h 10164"/>
              <a:gd name="connsiteX2" fmla="*/ 3092 w 10000"/>
              <a:gd name="connsiteY2" fmla="*/ 1195 h 10164"/>
              <a:gd name="connsiteX3" fmla="*/ 6445 w 10000"/>
              <a:gd name="connsiteY3" fmla="*/ 927 h 10164"/>
              <a:gd name="connsiteX4" fmla="*/ 10000 w 10000"/>
              <a:gd name="connsiteY4" fmla="*/ 10164 h 10164"/>
              <a:gd name="connsiteX0" fmla="*/ 0 w 12650"/>
              <a:gd name="connsiteY0" fmla="*/ 9041 h 10164"/>
              <a:gd name="connsiteX1" fmla="*/ 3751 w 12650"/>
              <a:gd name="connsiteY1" fmla="*/ 4272 h 10164"/>
              <a:gd name="connsiteX2" fmla="*/ 5742 w 12650"/>
              <a:gd name="connsiteY2" fmla="*/ 1195 h 10164"/>
              <a:gd name="connsiteX3" fmla="*/ 9095 w 12650"/>
              <a:gd name="connsiteY3" fmla="*/ 927 h 10164"/>
              <a:gd name="connsiteX4" fmla="*/ 12650 w 12650"/>
              <a:gd name="connsiteY4" fmla="*/ 10164 h 10164"/>
              <a:gd name="connsiteX0" fmla="*/ 0 w 12650"/>
              <a:gd name="connsiteY0" fmla="*/ 9041 h 10164"/>
              <a:gd name="connsiteX1" fmla="*/ 3439 w 12650"/>
              <a:gd name="connsiteY1" fmla="*/ 6248 h 10164"/>
              <a:gd name="connsiteX2" fmla="*/ 5742 w 12650"/>
              <a:gd name="connsiteY2" fmla="*/ 1195 h 10164"/>
              <a:gd name="connsiteX3" fmla="*/ 9095 w 12650"/>
              <a:gd name="connsiteY3" fmla="*/ 927 h 10164"/>
              <a:gd name="connsiteX4" fmla="*/ 12650 w 12650"/>
              <a:gd name="connsiteY4" fmla="*/ 10164 h 10164"/>
              <a:gd name="connsiteX0" fmla="*/ 0 w 12650"/>
              <a:gd name="connsiteY0" fmla="*/ 8539 h 9662"/>
              <a:gd name="connsiteX1" fmla="*/ 3439 w 12650"/>
              <a:gd name="connsiteY1" fmla="*/ 5746 h 9662"/>
              <a:gd name="connsiteX2" fmla="*/ 5881 w 12650"/>
              <a:gd name="connsiteY2" fmla="*/ 2217 h 9662"/>
              <a:gd name="connsiteX3" fmla="*/ 9095 w 12650"/>
              <a:gd name="connsiteY3" fmla="*/ 425 h 9662"/>
              <a:gd name="connsiteX4" fmla="*/ 12650 w 12650"/>
              <a:gd name="connsiteY4" fmla="*/ 9662 h 9662"/>
              <a:gd name="connsiteX0" fmla="*/ 0 w 10000"/>
              <a:gd name="connsiteY0" fmla="*/ 8838 h 10000"/>
              <a:gd name="connsiteX1" fmla="*/ 2719 w 10000"/>
              <a:gd name="connsiteY1" fmla="*/ 5947 h 10000"/>
              <a:gd name="connsiteX2" fmla="*/ 4649 w 10000"/>
              <a:gd name="connsiteY2" fmla="*/ 2295 h 10000"/>
              <a:gd name="connsiteX3" fmla="*/ 7190 w 10000"/>
              <a:gd name="connsiteY3" fmla="*/ 440 h 10000"/>
              <a:gd name="connsiteX4" fmla="*/ 10000 w 10000"/>
              <a:gd name="connsiteY4" fmla="*/ 10000 h 10000"/>
              <a:gd name="connsiteX0" fmla="*/ 0 w 10000"/>
              <a:gd name="connsiteY0" fmla="*/ 8838 h 10000"/>
              <a:gd name="connsiteX1" fmla="*/ 2719 w 10000"/>
              <a:gd name="connsiteY1" fmla="*/ 5947 h 10000"/>
              <a:gd name="connsiteX2" fmla="*/ 4649 w 10000"/>
              <a:gd name="connsiteY2" fmla="*/ 2295 h 10000"/>
              <a:gd name="connsiteX3" fmla="*/ 7190 w 10000"/>
              <a:gd name="connsiteY3" fmla="*/ 440 h 10000"/>
              <a:gd name="connsiteX4" fmla="*/ 10000 w 10000"/>
              <a:gd name="connsiteY4" fmla="*/ 10000 h 10000"/>
              <a:gd name="connsiteX0" fmla="*/ 0 w 10000"/>
              <a:gd name="connsiteY0" fmla="*/ 8838 h 10000"/>
              <a:gd name="connsiteX1" fmla="*/ 2719 w 10000"/>
              <a:gd name="connsiteY1" fmla="*/ 5947 h 10000"/>
              <a:gd name="connsiteX2" fmla="*/ 4649 w 10000"/>
              <a:gd name="connsiteY2" fmla="*/ 2295 h 10000"/>
              <a:gd name="connsiteX3" fmla="*/ 7190 w 10000"/>
              <a:gd name="connsiteY3" fmla="*/ 440 h 10000"/>
              <a:gd name="connsiteX4" fmla="*/ 8961 w 10000"/>
              <a:gd name="connsiteY4" fmla="*/ 4821 h 10000"/>
              <a:gd name="connsiteX5" fmla="*/ 10000 w 10000"/>
              <a:gd name="connsiteY5" fmla="*/ 10000 h 10000"/>
              <a:gd name="connsiteX0" fmla="*/ 0 w 10000"/>
              <a:gd name="connsiteY0" fmla="*/ 8588 h 9750"/>
              <a:gd name="connsiteX1" fmla="*/ 2719 w 10000"/>
              <a:gd name="connsiteY1" fmla="*/ 5697 h 9750"/>
              <a:gd name="connsiteX2" fmla="*/ 4649 w 10000"/>
              <a:gd name="connsiteY2" fmla="*/ 2045 h 9750"/>
              <a:gd name="connsiteX3" fmla="*/ 7190 w 10000"/>
              <a:gd name="connsiteY3" fmla="*/ 190 h 9750"/>
              <a:gd name="connsiteX4" fmla="*/ 8920 w 10000"/>
              <a:gd name="connsiteY4" fmla="*/ 6032 h 9750"/>
              <a:gd name="connsiteX5" fmla="*/ 10000 w 10000"/>
              <a:gd name="connsiteY5" fmla="*/ 9750 h 9750"/>
              <a:gd name="connsiteX0" fmla="*/ 0 w 10000"/>
              <a:gd name="connsiteY0" fmla="*/ 8925 h 10117"/>
              <a:gd name="connsiteX1" fmla="*/ 2719 w 10000"/>
              <a:gd name="connsiteY1" fmla="*/ 5960 h 10117"/>
              <a:gd name="connsiteX2" fmla="*/ 4649 w 10000"/>
              <a:gd name="connsiteY2" fmla="*/ 2214 h 10117"/>
              <a:gd name="connsiteX3" fmla="*/ 7190 w 10000"/>
              <a:gd name="connsiteY3" fmla="*/ 312 h 10117"/>
              <a:gd name="connsiteX4" fmla="*/ 9057 w 10000"/>
              <a:gd name="connsiteY4" fmla="*/ 8102 h 10117"/>
              <a:gd name="connsiteX5" fmla="*/ 10000 w 10000"/>
              <a:gd name="connsiteY5" fmla="*/ 10117 h 10117"/>
              <a:gd name="connsiteX0" fmla="*/ 0 w 10780"/>
              <a:gd name="connsiteY0" fmla="*/ 8925 h 10057"/>
              <a:gd name="connsiteX1" fmla="*/ 2719 w 10780"/>
              <a:gd name="connsiteY1" fmla="*/ 5960 h 10057"/>
              <a:gd name="connsiteX2" fmla="*/ 4649 w 10780"/>
              <a:gd name="connsiteY2" fmla="*/ 2214 h 10057"/>
              <a:gd name="connsiteX3" fmla="*/ 7190 w 10780"/>
              <a:gd name="connsiteY3" fmla="*/ 312 h 10057"/>
              <a:gd name="connsiteX4" fmla="*/ 9057 w 10780"/>
              <a:gd name="connsiteY4" fmla="*/ 8102 h 10057"/>
              <a:gd name="connsiteX5" fmla="*/ 10780 w 10780"/>
              <a:gd name="connsiteY5" fmla="*/ 10057 h 10057"/>
              <a:gd name="connsiteX0" fmla="*/ 0 w 10780"/>
              <a:gd name="connsiteY0" fmla="*/ 8925 h 10079"/>
              <a:gd name="connsiteX1" fmla="*/ 2719 w 10780"/>
              <a:gd name="connsiteY1" fmla="*/ 5960 h 10079"/>
              <a:gd name="connsiteX2" fmla="*/ 4649 w 10780"/>
              <a:gd name="connsiteY2" fmla="*/ 2214 h 10079"/>
              <a:gd name="connsiteX3" fmla="*/ 7190 w 10780"/>
              <a:gd name="connsiteY3" fmla="*/ 312 h 10079"/>
              <a:gd name="connsiteX4" fmla="*/ 9057 w 10780"/>
              <a:gd name="connsiteY4" fmla="*/ 8102 h 10079"/>
              <a:gd name="connsiteX5" fmla="*/ 10780 w 10780"/>
              <a:gd name="connsiteY5" fmla="*/ 10057 h 10079"/>
              <a:gd name="connsiteX0" fmla="*/ 0 w 11095"/>
              <a:gd name="connsiteY0" fmla="*/ 8925 h 9685"/>
              <a:gd name="connsiteX1" fmla="*/ 2719 w 11095"/>
              <a:gd name="connsiteY1" fmla="*/ 5960 h 9685"/>
              <a:gd name="connsiteX2" fmla="*/ 4649 w 11095"/>
              <a:gd name="connsiteY2" fmla="*/ 2214 h 9685"/>
              <a:gd name="connsiteX3" fmla="*/ 7190 w 11095"/>
              <a:gd name="connsiteY3" fmla="*/ 312 h 9685"/>
              <a:gd name="connsiteX4" fmla="*/ 9057 w 11095"/>
              <a:gd name="connsiteY4" fmla="*/ 8102 h 9685"/>
              <a:gd name="connsiteX5" fmla="*/ 11095 w 11095"/>
              <a:gd name="connsiteY5" fmla="*/ 9637 h 9685"/>
              <a:gd name="connsiteX0" fmla="*/ 0 w 10000"/>
              <a:gd name="connsiteY0" fmla="*/ 9196 h 9958"/>
              <a:gd name="connsiteX1" fmla="*/ 2451 w 10000"/>
              <a:gd name="connsiteY1" fmla="*/ 6135 h 9958"/>
              <a:gd name="connsiteX2" fmla="*/ 4190 w 10000"/>
              <a:gd name="connsiteY2" fmla="*/ 2267 h 9958"/>
              <a:gd name="connsiteX3" fmla="*/ 6480 w 10000"/>
              <a:gd name="connsiteY3" fmla="*/ 303 h 9958"/>
              <a:gd name="connsiteX4" fmla="*/ 8496 w 10000"/>
              <a:gd name="connsiteY4" fmla="*/ 8038 h 9958"/>
              <a:gd name="connsiteX5" fmla="*/ 10000 w 10000"/>
              <a:gd name="connsiteY5" fmla="*/ 9931 h 9958"/>
              <a:gd name="connsiteX0" fmla="*/ 0 w 10000"/>
              <a:gd name="connsiteY0" fmla="*/ 9154 h 9919"/>
              <a:gd name="connsiteX1" fmla="*/ 2451 w 10000"/>
              <a:gd name="connsiteY1" fmla="*/ 6080 h 9919"/>
              <a:gd name="connsiteX2" fmla="*/ 4264 w 10000"/>
              <a:gd name="connsiteY2" fmla="*/ 2693 h 9919"/>
              <a:gd name="connsiteX3" fmla="*/ 6480 w 10000"/>
              <a:gd name="connsiteY3" fmla="*/ 223 h 9919"/>
              <a:gd name="connsiteX4" fmla="*/ 8496 w 10000"/>
              <a:gd name="connsiteY4" fmla="*/ 7991 h 9919"/>
              <a:gd name="connsiteX5" fmla="*/ 10000 w 10000"/>
              <a:gd name="connsiteY5" fmla="*/ 9892 h 9919"/>
              <a:gd name="connsiteX0" fmla="*/ 0 w 10000"/>
              <a:gd name="connsiteY0" fmla="*/ 13908 h 14679"/>
              <a:gd name="connsiteX1" fmla="*/ 2451 w 10000"/>
              <a:gd name="connsiteY1" fmla="*/ 10809 h 14679"/>
              <a:gd name="connsiteX2" fmla="*/ 4264 w 10000"/>
              <a:gd name="connsiteY2" fmla="*/ 7394 h 14679"/>
              <a:gd name="connsiteX3" fmla="*/ 6394 w 10000"/>
              <a:gd name="connsiteY3" fmla="*/ 80 h 14679"/>
              <a:gd name="connsiteX4" fmla="*/ 8496 w 10000"/>
              <a:gd name="connsiteY4" fmla="*/ 12735 h 14679"/>
              <a:gd name="connsiteX5" fmla="*/ 10000 w 10000"/>
              <a:gd name="connsiteY5" fmla="*/ 14652 h 1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4679">
                <a:moveTo>
                  <a:pt x="0" y="13908"/>
                </a:moveTo>
                <a:cubicBezTo>
                  <a:pt x="352" y="12939"/>
                  <a:pt x="1740" y="11894"/>
                  <a:pt x="2451" y="10809"/>
                </a:cubicBezTo>
                <a:cubicBezTo>
                  <a:pt x="3162" y="9723"/>
                  <a:pt x="3790" y="8752"/>
                  <a:pt x="4264" y="7394"/>
                </a:cubicBezTo>
                <a:cubicBezTo>
                  <a:pt x="4873" y="5970"/>
                  <a:pt x="5689" y="-810"/>
                  <a:pt x="6394" y="80"/>
                </a:cubicBezTo>
                <a:cubicBezTo>
                  <a:pt x="7099" y="970"/>
                  <a:pt x="8074" y="11026"/>
                  <a:pt x="8496" y="12735"/>
                </a:cubicBezTo>
                <a:cubicBezTo>
                  <a:pt x="8918" y="14443"/>
                  <a:pt x="9721" y="14792"/>
                  <a:pt x="10000" y="14652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Indicators</a:t>
            </a:r>
            <a:endParaRPr lang="en-US" sz="2400" dirty="0">
              <a:solidFill>
                <a:srgbClr val="00006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6" y="1231902"/>
            <a:ext cx="4956693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assessment</a:t>
            </a: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1311441" y="5815265"/>
            <a:ext cx="722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1311441" y="2205791"/>
            <a:ext cx="0" cy="36094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>
            <a:off x="1431936" y="2414096"/>
            <a:ext cx="6765089" cy="2893514"/>
          </a:xfrm>
          <a:custGeom>
            <a:avLst/>
            <a:gdLst>
              <a:gd name="T0" fmla="*/ 0 w 4512"/>
              <a:gd name="T1" fmla="*/ 2968 h 2968"/>
              <a:gd name="T2" fmla="*/ 1536 w 4512"/>
              <a:gd name="T3" fmla="*/ 2824 h 2968"/>
              <a:gd name="T4" fmla="*/ 2400 w 4512"/>
              <a:gd name="T5" fmla="*/ 2392 h 2968"/>
              <a:gd name="T6" fmla="*/ 2784 w 4512"/>
              <a:gd name="T7" fmla="*/ 904 h 2968"/>
              <a:gd name="T8" fmla="*/ 3360 w 4512"/>
              <a:gd name="T9" fmla="*/ 40 h 2968"/>
              <a:gd name="T10" fmla="*/ 4080 w 4512"/>
              <a:gd name="T11" fmla="*/ 664 h 2968"/>
              <a:gd name="T12" fmla="*/ 4512 w 4512"/>
              <a:gd name="T13" fmla="*/ 2728 h 2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0 w 10000"/>
              <a:gd name="connsiteY0" fmla="*/ 9881 h 9881"/>
              <a:gd name="connsiteX1" fmla="*/ 3404 w 10000"/>
              <a:gd name="connsiteY1" fmla="*/ 9396 h 9881"/>
              <a:gd name="connsiteX2" fmla="*/ 4915 w 10000"/>
              <a:gd name="connsiteY2" fmla="*/ 7167 h 9881"/>
              <a:gd name="connsiteX3" fmla="*/ 6170 w 10000"/>
              <a:gd name="connsiteY3" fmla="*/ 2927 h 9881"/>
              <a:gd name="connsiteX4" fmla="*/ 7447 w 10000"/>
              <a:gd name="connsiteY4" fmla="*/ 16 h 9881"/>
              <a:gd name="connsiteX5" fmla="*/ 9043 w 10000"/>
              <a:gd name="connsiteY5" fmla="*/ 2118 h 9881"/>
              <a:gd name="connsiteX6" fmla="*/ 10000 w 10000"/>
              <a:gd name="connsiteY6" fmla="*/ 9072 h 9881"/>
              <a:gd name="connsiteX0" fmla="*/ 0 w 10000"/>
              <a:gd name="connsiteY0" fmla="*/ 9985 h 9985"/>
              <a:gd name="connsiteX1" fmla="*/ 3404 w 10000"/>
              <a:gd name="connsiteY1" fmla="*/ 9494 h 9985"/>
              <a:gd name="connsiteX2" fmla="*/ 4915 w 10000"/>
              <a:gd name="connsiteY2" fmla="*/ 7238 h 9985"/>
              <a:gd name="connsiteX3" fmla="*/ 6069 w 10000"/>
              <a:gd name="connsiteY3" fmla="*/ 2111 h 9985"/>
              <a:gd name="connsiteX4" fmla="*/ 7447 w 10000"/>
              <a:gd name="connsiteY4" fmla="*/ 1 h 9985"/>
              <a:gd name="connsiteX5" fmla="*/ 9043 w 10000"/>
              <a:gd name="connsiteY5" fmla="*/ 2129 h 9985"/>
              <a:gd name="connsiteX6" fmla="*/ 10000 w 10000"/>
              <a:gd name="connsiteY6" fmla="*/ 9166 h 9985"/>
              <a:gd name="connsiteX0" fmla="*/ 0 w 10000"/>
              <a:gd name="connsiteY0" fmla="*/ 10007 h 10007"/>
              <a:gd name="connsiteX1" fmla="*/ 3404 w 10000"/>
              <a:gd name="connsiteY1" fmla="*/ 9515 h 10007"/>
              <a:gd name="connsiteX2" fmla="*/ 4915 w 10000"/>
              <a:gd name="connsiteY2" fmla="*/ 7256 h 10007"/>
              <a:gd name="connsiteX3" fmla="*/ 6069 w 10000"/>
              <a:gd name="connsiteY3" fmla="*/ 2121 h 10007"/>
              <a:gd name="connsiteX4" fmla="*/ 7447 w 10000"/>
              <a:gd name="connsiteY4" fmla="*/ 8 h 10007"/>
              <a:gd name="connsiteX5" fmla="*/ 8718 w 10000"/>
              <a:gd name="connsiteY5" fmla="*/ 2788 h 10007"/>
              <a:gd name="connsiteX6" fmla="*/ 10000 w 10000"/>
              <a:gd name="connsiteY6" fmla="*/ 9187 h 10007"/>
              <a:gd name="connsiteX0" fmla="*/ 0 w 9585"/>
              <a:gd name="connsiteY0" fmla="*/ 10007 h 10007"/>
              <a:gd name="connsiteX1" fmla="*/ 3404 w 9585"/>
              <a:gd name="connsiteY1" fmla="*/ 9515 h 10007"/>
              <a:gd name="connsiteX2" fmla="*/ 4915 w 9585"/>
              <a:gd name="connsiteY2" fmla="*/ 7256 h 10007"/>
              <a:gd name="connsiteX3" fmla="*/ 6069 w 9585"/>
              <a:gd name="connsiteY3" fmla="*/ 2121 h 10007"/>
              <a:gd name="connsiteX4" fmla="*/ 7447 w 9585"/>
              <a:gd name="connsiteY4" fmla="*/ 8 h 10007"/>
              <a:gd name="connsiteX5" fmla="*/ 8718 w 9585"/>
              <a:gd name="connsiteY5" fmla="*/ 2788 h 10007"/>
              <a:gd name="connsiteX6" fmla="*/ 9585 w 9585"/>
              <a:gd name="connsiteY6" fmla="*/ 9727 h 10007"/>
              <a:gd name="connsiteX0" fmla="*/ 0 w 10000"/>
              <a:gd name="connsiteY0" fmla="*/ 10000 h 10000"/>
              <a:gd name="connsiteX1" fmla="*/ 3106 w 10000"/>
              <a:gd name="connsiteY1" fmla="*/ 7348 h 10000"/>
              <a:gd name="connsiteX2" fmla="*/ 5128 w 10000"/>
              <a:gd name="connsiteY2" fmla="*/ 7251 h 10000"/>
              <a:gd name="connsiteX3" fmla="*/ 6332 w 10000"/>
              <a:gd name="connsiteY3" fmla="*/ 2120 h 10000"/>
              <a:gd name="connsiteX4" fmla="*/ 7769 w 10000"/>
              <a:gd name="connsiteY4" fmla="*/ 8 h 10000"/>
              <a:gd name="connsiteX5" fmla="*/ 9095 w 10000"/>
              <a:gd name="connsiteY5" fmla="*/ 2786 h 10000"/>
              <a:gd name="connsiteX6" fmla="*/ 10000 w 10000"/>
              <a:gd name="connsiteY6" fmla="*/ 9720 h 10000"/>
              <a:gd name="connsiteX0" fmla="*/ 0 w 10000"/>
              <a:gd name="connsiteY0" fmla="*/ 9999 h 9999"/>
              <a:gd name="connsiteX1" fmla="*/ 3106 w 10000"/>
              <a:gd name="connsiteY1" fmla="*/ 7347 h 9999"/>
              <a:gd name="connsiteX2" fmla="*/ 4590 w 10000"/>
              <a:gd name="connsiteY2" fmla="*/ 5414 h 9999"/>
              <a:gd name="connsiteX3" fmla="*/ 6332 w 10000"/>
              <a:gd name="connsiteY3" fmla="*/ 2119 h 9999"/>
              <a:gd name="connsiteX4" fmla="*/ 7769 w 10000"/>
              <a:gd name="connsiteY4" fmla="*/ 7 h 9999"/>
              <a:gd name="connsiteX5" fmla="*/ 9095 w 10000"/>
              <a:gd name="connsiteY5" fmla="*/ 2785 h 9999"/>
              <a:gd name="connsiteX6" fmla="*/ 10000 w 10000"/>
              <a:gd name="connsiteY6" fmla="*/ 9719 h 9999"/>
              <a:gd name="connsiteX0" fmla="*/ 0 w 9871"/>
              <a:gd name="connsiteY0" fmla="*/ 8272 h 9720"/>
              <a:gd name="connsiteX1" fmla="*/ 2977 w 9871"/>
              <a:gd name="connsiteY1" fmla="*/ 7348 h 9720"/>
              <a:gd name="connsiteX2" fmla="*/ 4461 w 9871"/>
              <a:gd name="connsiteY2" fmla="*/ 5415 h 9720"/>
              <a:gd name="connsiteX3" fmla="*/ 6203 w 9871"/>
              <a:gd name="connsiteY3" fmla="*/ 2119 h 9720"/>
              <a:gd name="connsiteX4" fmla="*/ 7640 w 9871"/>
              <a:gd name="connsiteY4" fmla="*/ 7 h 9720"/>
              <a:gd name="connsiteX5" fmla="*/ 8966 w 9871"/>
              <a:gd name="connsiteY5" fmla="*/ 2785 h 9720"/>
              <a:gd name="connsiteX6" fmla="*/ 9871 w 9871"/>
              <a:gd name="connsiteY6" fmla="*/ 9720 h 9720"/>
              <a:gd name="connsiteX0" fmla="*/ 0 w 10000"/>
              <a:gd name="connsiteY0" fmla="*/ 8510 h 10000"/>
              <a:gd name="connsiteX1" fmla="*/ 3028 w 10000"/>
              <a:gd name="connsiteY1" fmla="*/ 7254 h 10000"/>
              <a:gd name="connsiteX2" fmla="*/ 4519 w 10000"/>
              <a:gd name="connsiteY2" fmla="*/ 5571 h 10000"/>
              <a:gd name="connsiteX3" fmla="*/ 6284 w 10000"/>
              <a:gd name="connsiteY3" fmla="*/ 2180 h 10000"/>
              <a:gd name="connsiteX4" fmla="*/ 7740 w 10000"/>
              <a:gd name="connsiteY4" fmla="*/ 7 h 10000"/>
              <a:gd name="connsiteX5" fmla="*/ 9083 w 10000"/>
              <a:gd name="connsiteY5" fmla="*/ 2865 h 10000"/>
              <a:gd name="connsiteX6" fmla="*/ 10000 w 10000"/>
              <a:gd name="connsiteY6" fmla="*/ 10000 h 10000"/>
              <a:gd name="connsiteX0" fmla="*/ 0 w 10000"/>
              <a:gd name="connsiteY0" fmla="*/ 8510 h 10000"/>
              <a:gd name="connsiteX1" fmla="*/ 3028 w 10000"/>
              <a:gd name="connsiteY1" fmla="*/ 7254 h 10000"/>
              <a:gd name="connsiteX2" fmla="*/ 4602 w 10000"/>
              <a:gd name="connsiteY2" fmla="*/ 5877 h 10000"/>
              <a:gd name="connsiteX3" fmla="*/ 6284 w 10000"/>
              <a:gd name="connsiteY3" fmla="*/ 2180 h 10000"/>
              <a:gd name="connsiteX4" fmla="*/ 7740 w 10000"/>
              <a:gd name="connsiteY4" fmla="*/ 7 h 10000"/>
              <a:gd name="connsiteX5" fmla="*/ 9083 w 10000"/>
              <a:gd name="connsiteY5" fmla="*/ 2865 h 10000"/>
              <a:gd name="connsiteX6" fmla="*/ 10000 w 10000"/>
              <a:gd name="connsiteY6" fmla="*/ 10000 h 10000"/>
              <a:gd name="connsiteX0" fmla="*/ 0 w 10000"/>
              <a:gd name="connsiteY0" fmla="*/ 8545 h 10035"/>
              <a:gd name="connsiteX1" fmla="*/ 3028 w 10000"/>
              <a:gd name="connsiteY1" fmla="*/ 7289 h 10035"/>
              <a:gd name="connsiteX2" fmla="*/ 4602 w 10000"/>
              <a:gd name="connsiteY2" fmla="*/ 5912 h 10035"/>
              <a:gd name="connsiteX3" fmla="*/ 6059 w 10000"/>
              <a:gd name="connsiteY3" fmla="*/ 1520 h 10035"/>
              <a:gd name="connsiteX4" fmla="*/ 7740 w 10000"/>
              <a:gd name="connsiteY4" fmla="*/ 42 h 10035"/>
              <a:gd name="connsiteX5" fmla="*/ 9083 w 10000"/>
              <a:gd name="connsiteY5" fmla="*/ 2900 h 10035"/>
              <a:gd name="connsiteX6" fmla="*/ 10000 w 10000"/>
              <a:gd name="connsiteY6" fmla="*/ 10035 h 10035"/>
              <a:gd name="connsiteX0" fmla="*/ 0 w 10000"/>
              <a:gd name="connsiteY0" fmla="*/ 8533 h 10023"/>
              <a:gd name="connsiteX1" fmla="*/ 3028 w 10000"/>
              <a:gd name="connsiteY1" fmla="*/ 7277 h 10023"/>
              <a:gd name="connsiteX2" fmla="*/ 4602 w 10000"/>
              <a:gd name="connsiteY2" fmla="*/ 5900 h 10023"/>
              <a:gd name="connsiteX3" fmla="*/ 5822 w 10000"/>
              <a:gd name="connsiteY3" fmla="*/ 1675 h 10023"/>
              <a:gd name="connsiteX4" fmla="*/ 7740 w 10000"/>
              <a:gd name="connsiteY4" fmla="*/ 30 h 10023"/>
              <a:gd name="connsiteX5" fmla="*/ 9083 w 10000"/>
              <a:gd name="connsiteY5" fmla="*/ 2888 h 10023"/>
              <a:gd name="connsiteX6" fmla="*/ 10000 w 10000"/>
              <a:gd name="connsiteY6" fmla="*/ 10023 h 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23">
                <a:moveTo>
                  <a:pt x="0" y="8533"/>
                </a:moveTo>
                <a:cubicBezTo>
                  <a:pt x="1331" y="8449"/>
                  <a:pt x="2261" y="7716"/>
                  <a:pt x="3028" y="7277"/>
                </a:cubicBezTo>
                <a:cubicBezTo>
                  <a:pt x="3795" y="6838"/>
                  <a:pt x="4136" y="6834"/>
                  <a:pt x="4602" y="5900"/>
                </a:cubicBezTo>
                <a:cubicBezTo>
                  <a:pt x="5068" y="4966"/>
                  <a:pt x="5299" y="2653"/>
                  <a:pt x="5822" y="1675"/>
                </a:cubicBezTo>
                <a:cubicBezTo>
                  <a:pt x="6345" y="697"/>
                  <a:pt x="7197" y="-172"/>
                  <a:pt x="7740" y="30"/>
                </a:cubicBezTo>
                <a:cubicBezTo>
                  <a:pt x="8283" y="232"/>
                  <a:pt x="8633" y="1315"/>
                  <a:pt x="9083" y="2888"/>
                </a:cubicBezTo>
                <a:cubicBezTo>
                  <a:pt x="9533" y="4461"/>
                  <a:pt x="9718" y="7187"/>
                  <a:pt x="10000" y="10023"/>
                </a:cubicBezTo>
              </a:path>
            </a:pathLst>
          </a:custGeom>
          <a:noFill/>
          <a:ln w="381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225250" y="1663070"/>
            <a:ext cx="1893398" cy="83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</a:t>
            </a:r>
          </a:p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Abundance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1071792" y="5889742"/>
            <a:ext cx="1838896" cy="4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22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oligotrophic</a:t>
            </a:r>
            <a:endParaRPr lang="en-US" altLang="de-DE" sz="22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7033855" y="5889742"/>
            <a:ext cx="1972394" cy="4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22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hypertrophic</a:t>
            </a:r>
            <a:endParaRPr lang="en-US" altLang="de-DE" sz="22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744093" y="3731480"/>
            <a:ext cx="1518296" cy="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1800" dirty="0" smtClean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Submerged</a:t>
            </a:r>
          </a:p>
          <a:p>
            <a:pPr algn="ctr" eaLnBrk="1" hangingPunct="1"/>
            <a:r>
              <a:rPr lang="en-US" altLang="de-DE" sz="1800" dirty="0" smtClean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plants</a:t>
            </a:r>
            <a:endParaRPr lang="en-US" altLang="de-DE" sz="1800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6165655" y="3809754"/>
            <a:ext cx="1216931" cy="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1800" dirty="0" smtClean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Emerged</a:t>
            </a:r>
          </a:p>
          <a:p>
            <a:pPr algn="ctr" eaLnBrk="1" hangingPunct="1"/>
            <a:r>
              <a:rPr lang="en-US" altLang="de-DE" sz="1800" dirty="0" smtClean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plants</a:t>
            </a:r>
            <a:endParaRPr lang="en-US" altLang="de-DE" sz="1800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82864" y="2331209"/>
            <a:ext cx="1048616" cy="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1800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</a:t>
            </a:r>
          </a:p>
          <a:p>
            <a:pPr algn="ctr" eaLnBrk="1" hangingPunct="1"/>
            <a:r>
              <a:rPr lang="en-US" altLang="de-DE" sz="1800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inverts</a:t>
            </a:r>
            <a:endParaRPr lang="en-US" altLang="de-DE" sz="18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4023446" y="5937195"/>
            <a:ext cx="2248817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quality</a:t>
            </a:r>
          </a:p>
        </p:txBody>
      </p:sp>
      <p:sp>
        <p:nvSpPr>
          <p:cNvPr id="20" name="Freeform 3"/>
          <p:cNvSpPr>
            <a:spLocks/>
          </p:cNvSpPr>
          <p:nvPr/>
        </p:nvSpPr>
        <p:spPr bwMode="auto">
          <a:xfrm>
            <a:off x="1311442" y="5023033"/>
            <a:ext cx="6389571" cy="681173"/>
          </a:xfrm>
          <a:custGeom>
            <a:avLst/>
            <a:gdLst>
              <a:gd name="T0" fmla="*/ 0 w 4032"/>
              <a:gd name="T1" fmla="*/ 454 h 592"/>
              <a:gd name="T2" fmla="*/ 768 w 4032"/>
              <a:gd name="T3" fmla="*/ 20 h 592"/>
              <a:gd name="T4" fmla="*/ 2256 w 4032"/>
              <a:gd name="T5" fmla="*/ 578 h 592"/>
              <a:gd name="T6" fmla="*/ 4032 w 4032"/>
              <a:gd name="T7" fmla="*/ 763 h 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32" h="592">
                <a:moveTo>
                  <a:pt x="0" y="352"/>
                </a:moveTo>
                <a:cubicBezTo>
                  <a:pt x="196" y="176"/>
                  <a:pt x="392" y="0"/>
                  <a:pt x="768" y="16"/>
                </a:cubicBezTo>
                <a:cubicBezTo>
                  <a:pt x="1144" y="32"/>
                  <a:pt x="1712" y="352"/>
                  <a:pt x="2256" y="448"/>
                </a:cubicBezTo>
                <a:cubicBezTo>
                  <a:pt x="2800" y="544"/>
                  <a:pt x="3736" y="568"/>
                  <a:pt x="4032" y="592"/>
                </a:cubicBezTo>
              </a:path>
            </a:pathLst>
          </a:custGeom>
          <a:noFill/>
          <a:ln w="381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Freeform 4"/>
          <p:cNvSpPr>
            <a:spLocks/>
          </p:cNvSpPr>
          <p:nvPr/>
        </p:nvSpPr>
        <p:spPr bwMode="auto">
          <a:xfrm>
            <a:off x="1311441" y="4604781"/>
            <a:ext cx="6842799" cy="1135289"/>
          </a:xfrm>
          <a:custGeom>
            <a:avLst/>
            <a:gdLst>
              <a:gd name="T0" fmla="*/ 0 w 4318"/>
              <a:gd name="T1" fmla="*/ 1088 h 1120"/>
              <a:gd name="T2" fmla="*/ 717 w 4318"/>
              <a:gd name="T3" fmla="*/ 946 h 1120"/>
              <a:gd name="T4" fmla="*/ 1914 w 4318"/>
              <a:gd name="T5" fmla="*/ 43 h 1120"/>
              <a:gd name="T6" fmla="*/ 3044 w 4318"/>
              <a:gd name="T7" fmla="*/ 685 h 1120"/>
              <a:gd name="T8" fmla="*/ 3760 w 4318"/>
              <a:gd name="T9" fmla="*/ 970 h 1120"/>
              <a:gd name="T10" fmla="*/ 4318 w 4318"/>
              <a:gd name="T11" fmla="*/ 1038 h 1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18" h="1120">
                <a:moveTo>
                  <a:pt x="0" y="1088"/>
                </a:moveTo>
                <a:cubicBezTo>
                  <a:pt x="119" y="1064"/>
                  <a:pt x="398" y="1120"/>
                  <a:pt x="717" y="946"/>
                </a:cubicBezTo>
                <a:cubicBezTo>
                  <a:pt x="1036" y="772"/>
                  <a:pt x="1526" y="86"/>
                  <a:pt x="1914" y="43"/>
                </a:cubicBezTo>
                <a:cubicBezTo>
                  <a:pt x="2302" y="0"/>
                  <a:pt x="2736" y="531"/>
                  <a:pt x="3044" y="685"/>
                </a:cubicBezTo>
                <a:cubicBezTo>
                  <a:pt x="3352" y="839"/>
                  <a:pt x="3548" y="911"/>
                  <a:pt x="3760" y="970"/>
                </a:cubicBezTo>
                <a:cubicBezTo>
                  <a:pt x="3972" y="1029"/>
                  <a:pt x="4225" y="1027"/>
                  <a:pt x="4318" y="1038"/>
                </a:cubicBezTo>
              </a:path>
            </a:pathLst>
          </a:custGeom>
          <a:noFill/>
          <a:ln w="381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1311442" y="2751221"/>
            <a:ext cx="7150234" cy="3008514"/>
          </a:xfrm>
          <a:custGeom>
            <a:avLst/>
            <a:gdLst>
              <a:gd name="T0" fmla="*/ 0 w 4512"/>
              <a:gd name="T1" fmla="*/ 2968 h 2968"/>
              <a:gd name="T2" fmla="*/ 1536 w 4512"/>
              <a:gd name="T3" fmla="*/ 2824 h 2968"/>
              <a:gd name="T4" fmla="*/ 2400 w 4512"/>
              <a:gd name="T5" fmla="*/ 2392 h 2968"/>
              <a:gd name="T6" fmla="*/ 2784 w 4512"/>
              <a:gd name="T7" fmla="*/ 904 h 2968"/>
              <a:gd name="T8" fmla="*/ 3360 w 4512"/>
              <a:gd name="T9" fmla="*/ 40 h 2968"/>
              <a:gd name="T10" fmla="*/ 4080 w 4512"/>
              <a:gd name="T11" fmla="*/ 664 h 2968"/>
              <a:gd name="T12" fmla="*/ 4512 w 4512"/>
              <a:gd name="T13" fmla="*/ 2728 h 2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12" h="2968">
                <a:moveTo>
                  <a:pt x="0" y="2968"/>
                </a:moveTo>
                <a:cubicBezTo>
                  <a:pt x="568" y="2944"/>
                  <a:pt x="1136" y="2920"/>
                  <a:pt x="1536" y="2824"/>
                </a:cubicBezTo>
                <a:cubicBezTo>
                  <a:pt x="1936" y="2728"/>
                  <a:pt x="2192" y="2712"/>
                  <a:pt x="2400" y="2392"/>
                </a:cubicBezTo>
                <a:cubicBezTo>
                  <a:pt x="2608" y="2072"/>
                  <a:pt x="2624" y="1296"/>
                  <a:pt x="2784" y="904"/>
                </a:cubicBezTo>
                <a:cubicBezTo>
                  <a:pt x="2944" y="512"/>
                  <a:pt x="3144" y="80"/>
                  <a:pt x="3360" y="40"/>
                </a:cubicBezTo>
                <a:cubicBezTo>
                  <a:pt x="3576" y="0"/>
                  <a:pt x="3888" y="216"/>
                  <a:pt x="4080" y="664"/>
                </a:cubicBezTo>
                <a:cubicBezTo>
                  <a:pt x="4272" y="1112"/>
                  <a:pt x="4392" y="1920"/>
                  <a:pt x="4512" y="2728"/>
                </a:cubicBezTo>
              </a:path>
            </a:pathLst>
          </a:custGeom>
          <a:noFill/>
          <a:ln w="381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311441" y="4225374"/>
            <a:ext cx="1359599" cy="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1800" dirty="0" err="1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Coregonid</a:t>
            </a:r>
            <a:endParaRPr lang="en-US" altLang="de-DE" sz="1800" dirty="0" smtClean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4036693" y="4721046"/>
            <a:ext cx="882673" cy="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1800" dirty="0" err="1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Percid</a:t>
            </a:r>
            <a:endParaRPr lang="en-US" altLang="de-DE" sz="1800" dirty="0" smtClean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7693326" y="3007896"/>
            <a:ext cx="1143193" cy="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Cyprinid</a:t>
            </a:r>
          </a:p>
          <a:p>
            <a:pPr algn="ctr"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7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/>
      <p:bldP spid="20" grpId="0" animBg="1"/>
      <p:bldP spid="23" grpId="0" animBg="1"/>
      <p:bldP spid="24" grpId="0" animBg="1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Indicators</a:t>
            </a:r>
            <a:endParaRPr lang="en-US" sz="2400" dirty="0">
              <a:solidFill>
                <a:srgbClr val="00006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6" y="1231902"/>
            <a:ext cx="4956693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assessment</a:t>
            </a: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1118937" y="5815265"/>
            <a:ext cx="722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1118937" y="2205791"/>
            <a:ext cx="0" cy="36094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79288" y="5889742"/>
            <a:ext cx="663896" cy="4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22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</a:t>
            </a:r>
            <a:endParaRPr lang="en-US" altLang="de-DE" sz="22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7619387" y="5889742"/>
            <a:ext cx="793738" cy="4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22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</a:t>
            </a:r>
            <a:endParaRPr lang="en-US" altLang="de-DE" sz="22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2475393" y="5937195"/>
            <a:ext cx="4551947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complexity/diversity</a:t>
            </a:r>
          </a:p>
        </p:txBody>
      </p:sp>
      <p:cxnSp>
        <p:nvCxnSpPr>
          <p:cNvPr id="3" name="Straight Connector 2"/>
          <p:cNvCxnSpPr>
            <a:endCxn id="6" idx="1"/>
          </p:cNvCxnSpPr>
          <p:nvPr/>
        </p:nvCxnSpPr>
        <p:spPr>
          <a:xfrm flipV="1">
            <a:off x="1275349" y="2014413"/>
            <a:ext cx="5927559" cy="364043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211237" y="2919955"/>
            <a:ext cx="5991671" cy="2398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02908" y="1798969"/>
            <a:ext cx="14327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66"/>
                </a:solidFill>
              </a:rPr>
              <a:t>Diversity</a:t>
            </a:r>
            <a:endParaRPr lang="en-US" sz="2200" dirty="0">
              <a:solidFill>
                <a:srgbClr val="00006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41960" y="2655260"/>
            <a:ext cx="1887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Species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75349" y="3769895"/>
            <a:ext cx="5678904" cy="1387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70915" y="3568790"/>
            <a:ext cx="21018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Age structure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(fish)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181727" y="2125579"/>
            <a:ext cx="4146885" cy="340092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70783" y="2038219"/>
            <a:ext cx="21259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Growth forms</a:t>
            </a:r>
          </a:p>
          <a:p>
            <a:pPr algn="ctr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(plants)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1163055" y="2205793"/>
            <a:ext cx="1098884" cy="3392905"/>
          </a:xfrm>
          <a:custGeom>
            <a:avLst/>
            <a:gdLst>
              <a:gd name="connsiteX0" fmla="*/ 6509 w 3848593"/>
              <a:gd name="connsiteY0" fmla="*/ 27897 h 3544162"/>
              <a:gd name="connsiteX1" fmla="*/ 134845 w 3848593"/>
              <a:gd name="connsiteY1" fmla="*/ 35918 h 3544162"/>
              <a:gd name="connsiteX2" fmla="*/ 920909 w 3848593"/>
              <a:gd name="connsiteY2" fmla="*/ 380823 h 3544162"/>
              <a:gd name="connsiteX3" fmla="*/ 1354045 w 3848593"/>
              <a:gd name="connsiteY3" fmla="*/ 2386087 h 3544162"/>
              <a:gd name="connsiteX4" fmla="*/ 2653456 w 3848593"/>
              <a:gd name="connsiteY4" fmla="*/ 3444865 h 3544162"/>
              <a:gd name="connsiteX5" fmla="*/ 3848593 w 3848593"/>
              <a:gd name="connsiteY5" fmla="*/ 3436844 h 3544162"/>
              <a:gd name="connsiteX0" fmla="*/ 15486 w 3857570"/>
              <a:gd name="connsiteY0" fmla="*/ 15926 h 3532191"/>
              <a:gd name="connsiteX1" fmla="*/ 143822 w 3857570"/>
              <a:gd name="connsiteY1" fmla="*/ 23947 h 3532191"/>
              <a:gd name="connsiteX2" fmla="*/ 929886 w 3857570"/>
              <a:gd name="connsiteY2" fmla="*/ 368852 h 3532191"/>
              <a:gd name="connsiteX3" fmla="*/ 1363022 w 3857570"/>
              <a:gd name="connsiteY3" fmla="*/ 2374116 h 3532191"/>
              <a:gd name="connsiteX4" fmla="*/ 2662433 w 3857570"/>
              <a:gd name="connsiteY4" fmla="*/ 3432894 h 3532191"/>
              <a:gd name="connsiteX5" fmla="*/ 3857570 w 3857570"/>
              <a:gd name="connsiteY5" fmla="*/ 3424873 h 3532191"/>
              <a:gd name="connsiteX0" fmla="*/ 15486 w 3857570"/>
              <a:gd name="connsiteY0" fmla="*/ 15926 h 3508974"/>
              <a:gd name="connsiteX1" fmla="*/ 143822 w 3857570"/>
              <a:gd name="connsiteY1" fmla="*/ 23947 h 3508974"/>
              <a:gd name="connsiteX2" fmla="*/ 929886 w 3857570"/>
              <a:gd name="connsiteY2" fmla="*/ 368852 h 3508974"/>
              <a:gd name="connsiteX3" fmla="*/ 1363022 w 3857570"/>
              <a:gd name="connsiteY3" fmla="*/ 2374116 h 3508974"/>
              <a:gd name="connsiteX4" fmla="*/ 2686496 w 3857570"/>
              <a:gd name="connsiteY4" fmla="*/ 3392789 h 3508974"/>
              <a:gd name="connsiteX5" fmla="*/ 3857570 w 3857570"/>
              <a:gd name="connsiteY5" fmla="*/ 3424873 h 3508974"/>
              <a:gd name="connsiteX0" fmla="*/ 15486 w 3857570"/>
              <a:gd name="connsiteY0" fmla="*/ 15926 h 3465882"/>
              <a:gd name="connsiteX1" fmla="*/ 143822 w 3857570"/>
              <a:gd name="connsiteY1" fmla="*/ 23947 h 3465882"/>
              <a:gd name="connsiteX2" fmla="*/ 929886 w 3857570"/>
              <a:gd name="connsiteY2" fmla="*/ 368852 h 3465882"/>
              <a:gd name="connsiteX3" fmla="*/ 1363022 w 3857570"/>
              <a:gd name="connsiteY3" fmla="*/ 2374116 h 3465882"/>
              <a:gd name="connsiteX4" fmla="*/ 2686496 w 3857570"/>
              <a:gd name="connsiteY4" fmla="*/ 3392789 h 3465882"/>
              <a:gd name="connsiteX5" fmla="*/ 3857570 w 3857570"/>
              <a:gd name="connsiteY5" fmla="*/ 3424873 h 3465882"/>
              <a:gd name="connsiteX0" fmla="*/ 15486 w 3857570"/>
              <a:gd name="connsiteY0" fmla="*/ 15926 h 3430281"/>
              <a:gd name="connsiteX1" fmla="*/ 143822 w 3857570"/>
              <a:gd name="connsiteY1" fmla="*/ 23947 h 3430281"/>
              <a:gd name="connsiteX2" fmla="*/ 929886 w 3857570"/>
              <a:gd name="connsiteY2" fmla="*/ 368852 h 3430281"/>
              <a:gd name="connsiteX3" fmla="*/ 1363022 w 3857570"/>
              <a:gd name="connsiteY3" fmla="*/ 2374116 h 3430281"/>
              <a:gd name="connsiteX4" fmla="*/ 2686496 w 3857570"/>
              <a:gd name="connsiteY4" fmla="*/ 3392789 h 3430281"/>
              <a:gd name="connsiteX5" fmla="*/ 3857570 w 3857570"/>
              <a:gd name="connsiteY5" fmla="*/ 3424873 h 3430281"/>
              <a:gd name="connsiteX0" fmla="*/ 11439 w 3829460"/>
              <a:gd name="connsiteY0" fmla="*/ 24071 h 3446447"/>
              <a:gd name="connsiteX1" fmla="*/ 115712 w 3829460"/>
              <a:gd name="connsiteY1" fmla="*/ 40113 h 3446447"/>
              <a:gd name="connsiteX2" fmla="*/ 901776 w 3829460"/>
              <a:gd name="connsiteY2" fmla="*/ 385018 h 3446447"/>
              <a:gd name="connsiteX3" fmla="*/ 1334912 w 3829460"/>
              <a:gd name="connsiteY3" fmla="*/ 2390282 h 3446447"/>
              <a:gd name="connsiteX4" fmla="*/ 2658386 w 3829460"/>
              <a:gd name="connsiteY4" fmla="*/ 3408955 h 3446447"/>
              <a:gd name="connsiteX5" fmla="*/ 3829460 w 3829460"/>
              <a:gd name="connsiteY5" fmla="*/ 3441039 h 3446447"/>
              <a:gd name="connsiteX0" fmla="*/ 7869 w 3841932"/>
              <a:gd name="connsiteY0" fmla="*/ 36855 h 3435168"/>
              <a:gd name="connsiteX1" fmla="*/ 128184 w 3841932"/>
              <a:gd name="connsiteY1" fmla="*/ 28834 h 3435168"/>
              <a:gd name="connsiteX2" fmla="*/ 914248 w 3841932"/>
              <a:gd name="connsiteY2" fmla="*/ 373739 h 3435168"/>
              <a:gd name="connsiteX3" fmla="*/ 1347384 w 3841932"/>
              <a:gd name="connsiteY3" fmla="*/ 2379003 h 3435168"/>
              <a:gd name="connsiteX4" fmla="*/ 2670858 w 3841932"/>
              <a:gd name="connsiteY4" fmla="*/ 3397676 h 3435168"/>
              <a:gd name="connsiteX5" fmla="*/ 3841932 w 3841932"/>
              <a:gd name="connsiteY5" fmla="*/ 3429760 h 3435168"/>
              <a:gd name="connsiteX0" fmla="*/ 7869 w 2670858"/>
              <a:gd name="connsiteY0" fmla="*/ 36855 h 3397676"/>
              <a:gd name="connsiteX1" fmla="*/ 128184 w 2670858"/>
              <a:gd name="connsiteY1" fmla="*/ 28834 h 3397676"/>
              <a:gd name="connsiteX2" fmla="*/ 914248 w 2670858"/>
              <a:gd name="connsiteY2" fmla="*/ 373739 h 3397676"/>
              <a:gd name="connsiteX3" fmla="*/ 1347384 w 2670858"/>
              <a:gd name="connsiteY3" fmla="*/ 2379003 h 3397676"/>
              <a:gd name="connsiteX4" fmla="*/ 2670858 w 2670858"/>
              <a:gd name="connsiteY4" fmla="*/ 3397676 h 3397676"/>
              <a:gd name="connsiteX0" fmla="*/ 3675 w 2666664"/>
              <a:gd name="connsiteY0" fmla="*/ 39793 h 3400614"/>
              <a:gd name="connsiteX1" fmla="*/ 123990 w 2666664"/>
              <a:gd name="connsiteY1" fmla="*/ 31772 h 3400614"/>
              <a:gd name="connsiteX2" fmla="*/ 725570 w 2666664"/>
              <a:gd name="connsiteY2" fmla="*/ 416782 h 3400614"/>
              <a:gd name="connsiteX3" fmla="*/ 1343190 w 2666664"/>
              <a:gd name="connsiteY3" fmla="*/ 2381941 h 3400614"/>
              <a:gd name="connsiteX4" fmla="*/ 2666664 w 2666664"/>
              <a:gd name="connsiteY4" fmla="*/ 3400614 h 3400614"/>
              <a:gd name="connsiteX0" fmla="*/ 3675 w 2666664"/>
              <a:gd name="connsiteY0" fmla="*/ 39793 h 3403038"/>
              <a:gd name="connsiteX1" fmla="*/ 123990 w 2666664"/>
              <a:gd name="connsiteY1" fmla="*/ 31772 h 3403038"/>
              <a:gd name="connsiteX2" fmla="*/ 725570 w 2666664"/>
              <a:gd name="connsiteY2" fmla="*/ 416782 h 3403038"/>
              <a:gd name="connsiteX3" fmla="*/ 1158706 w 2666664"/>
              <a:gd name="connsiteY3" fmla="*/ 3047688 h 3403038"/>
              <a:gd name="connsiteX4" fmla="*/ 2666664 w 2666664"/>
              <a:gd name="connsiteY4" fmla="*/ 3400614 h 3403038"/>
              <a:gd name="connsiteX0" fmla="*/ 3675 w 1479548"/>
              <a:gd name="connsiteY0" fmla="*/ 39793 h 3386228"/>
              <a:gd name="connsiteX1" fmla="*/ 123990 w 1479548"/>
              <a:gd name="connsiteY1" fmla="*/ 31772 h 3386228"/>
              <a:gd name="connsiteX2" fmla="*/ 725570 w 1479548"/>
              <a:gd name="connsiteY2" fmla="*/ 416782 h 3386228"/>
              <a:gd name="connsiteX3" fmla="*/ 1158706 w 1479548"/>
              <a:gd name="connsiteY3" fmla="*/ 3047688 h 3386228"/>
              <a:gd name="connsiteX4" fmla="*/ 1479548 w 1479548"/>
              <a:gd name="connsiteY4" fmla="*/ 3376550 h 3386228"/>
              <a:gd name="connsiteX0" fmla="*/ 3675 w 1479548"/>
              <a:gd name="connsiteY0" fmla="*/ 39793 h 3376550"/>
              <a:gd name="connsiteX1" fmla="*/ 123990 w 1479548"/>
              <a:gd name="connsiteY1" fmla="*/ 31772 h 3376550"/>
              <a:gd name="connsiteX2" fmla="*/ 725570 w 1479548"/>
              <a:gd name="connsiteY2" fmla="*/ 416782 h 3376550"/>
              <a:gd name="connsiteX3" fmla="*/ 1158706 w 1479548"/>
              <a:gd name="connsiteY3" fmla="*/ 3047688 h 3376550"/>
              <a:gd name="connsiteX4" fmla="*/ 1479548 w 1479548"/>
              <a:gd name="connsiteY4" fmla="*/ 3376550 h 3376550"/>
              <a:gd name="connsiteX0" fmla="*/ 3675 w 1158706"/>
              <a:gd name="connsiteY0" fmla="*/ 39793 h 3047688"/>
              <a:gd name="connsiteX1" fmla="*/ 123990 w 1158706"/>
              <a:gd name="connsiteY1" fmla="*/ 31772 h 3047688"/>
              <a:gd name="connsiteX2" fmla="*/ 725570 w 1158706"/>
              <a:gd name="connsiteY2" fmla="*/ 416782 h 3047688"/>
              <a:gd name="connsiteX3" fmla="*/ 1158706 w 1158706"/>
              <a:gd name="connsiteY3" fmla="*/ 3047688 h 3047688"/>
              <a:gd name="connsiteX0" fmla="*/ 3675 w 1222874"/>
              <a:gd name="connsiteY0" fmla="*/ 39793 h 3384572"/>
              <a:gd name="connsiteX1" fmla="*/ 123990 w 1222874"/>
              <a:gd name="connsiteY1" fmla="*/ 31772 h 3384572"/>
              <a:gd name="connsiteX2" fmla="*/ 725570 w 1222874"/>
              <a:gd name="connsiteY2" fmla="*/ 416782 h 3384572"/>
              <a:gd name="connsiteX3" fmla="*/ 1222874 w 1222874"/>
              <a:gd name="connsiteY3" fmla="*/ 3384572 h 3384572"/>
              <a:gd name="connsiteX0" fmla="*/ 8127 w 1227326"/>
              <a:gd name="connsiteY0" fmla="*/ 29264 h 3374043"/>
              <a:gd name="connsiteX1" fmla="*/ 128442 w 1227326"/>
              <a:gd name="connsiteY1" fmla="*/ 21243 h 3374043"/>
              <a:gd name="connsiteX2" fmla="*/ 730022 w 1227326"/>
              <a:gd name="connsiteY2" fmla="*/ 406253 h 3374043"/>
              <a:gd name="connsiteX3" fmla="*/ 1227326 w 1227326"/>
              <a:gd name="connsiteY3" fmla="*/ 3374043 h 3374043"/>
              <a:gd name="connsiteX0" fmla="*/ 9803 w 1229002"/>
              <a:gd name="connsiteY0" fmla="*/ 23662 h 3368441"/>
              <a:gd name="connsiteX1" fmla="*/ 130118 w 1229002"/>
              <a:gd name="connsiteY1" fmla="*/ 15641 h 3368441"/>
              <a:gd name="connsiteX2" fmla="*/ 731698 w 1229002"/>
              <a:gd name="connsiteY2" fmla="*/ 400651 h 3368441"/>
              <a:gd name="connsiteX3" fmla="*/ 1229002 w 1229002"/>
              <a:gd name="connsiteY3" fmla="*/ 3368441 h 3368441"/>
              <a:gd name="connsiteX0" fmla="*/ 9803 w 1229002"/>
              <a:gd name="connsiteY0" fmla="*/ 54301 h 3399080"/>
              <a:gd name="connsiteX1" fmla="*/ 130118 w 1229002"/>
              <a:gd name="connsiteY1" fmla="*/ 6175 h 3399080"/>
              <a:gd name="connsiteX2" fmla="*/ 731698 w 1229002"/>
              <a:gd name="connsiteY2" fmla="*/ 431290 h 3399080"/>
              <a:gd name="connsiteX3" fmla="*/ 1229002 w 1229002"/>
              <a:gd name="connsiteY3" fmla="*/ 3399080 h 3399080"/>
              <a:gd name="connsiteX0" fmla="*/ 0 w 1098884"/>
              <a:gd name="connsiteY0" fmla="*/ 5349 h 3398254"/>
              <a:gd name="connsiteX1" fmla="*/ 601580 w 1098884"/>
              <a:gd name="connsiteY1" fmla="*/ 430464 h 3398254"/>
              <a:gd name="connsiteX2" fmla="*/ 1098884 w 1098884"/>
              <a:gd name="connsiteY2" fmla="*/ 3398254 h 3398254"/>
              <a:gd name="connsiteX0" fmla="*/ 0 w 1098884"/>
              <a:gd name="connsiteY0" fmla="*/ 0 h 3392905"/>
              <a:gd name="connsiteX1" fmla="*/ 601580 w 1098884"/>
              <a:gd name="connsiteY1" fmla="*/ 425115 h 3392905"/>
              <a:gd name="connsiteX2" fmla="*/ 1098884 w 1098884"/>
              <a:gd name="connsiteY2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8884" h="3392905">
                <a:moveTo>
                  <a:pt x="0" y="0"/>
                </a:moveTo>
                <a:cubicBezTo>
                  <a:pt x="160421" y="22727"/>
                  <a:pt x="370307" y="-100263"/>
                  <a:pt x="601580" y="425115"/>
                </a:cubicBezTo>
                <a:cubicBezTo>
                  <a:pt x="832853" y="950493"/>
                  <a:pt x="973221" y="2899610"/>
                  <a:pt x="1098884" y="3392905"/>
                </a:cubicBezTo>
              </a:path>
            </a:pathLst>
          </a:cu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eform 32"/>
          <p:cNvSpPr/>
          <p:nvPr/>
        </p:nvSpPr>
        <p:spPr>
          <a:xfrm>
            <a:off x="1195140" y="2205794"/>
            <a:ext cx="2731152" cy="3392905"/>
          </a:xfrm>
          <a:custGeom>
            <a:avLst/>
            <a:gdLst>
              <a:gd name="connsiteX0" fmla="*/ 6509 w 3848593"/>
              <a:gd name="connsiteY0" fmla="*/ 27897 h 3544162"/>
              <a:gd name="connsiteX1" fmla="*/ 134845 w 3848593"/>
              <a:gd name="connsiteY1" fmla="*/ 35918 h 3544162"/>
              <a:gd name="connsiteX2" fmla="*/ 920909 w 3848593"/>
              <a:gd name="connsiteY2" fmla="*/ 380823 h 3544162"/>
              <a:gd name="connsiteX3" fmla="*/ 1354045 w 3848593"/>
              <a:gd name="connsiteY3" fmla="*/ 2386087 h 3544162"/>
              <a:gd name="connsiteX4" fmla="*/ 2653456 w 3848593"/>
              <a:gd name="connsiteY4" fmla="*/ 3444865 h 3544162"/>
              <a:gd name="connsiteX5" fmla="*/ 3848593 w 3848593"/>
              <a:gd name="connsiteY5" fmla="*/ 3436844 h 3544162"/>
              <a:gd name="connsiteX0" fmla="*/ 15486 w 3857570"/>
              <a:gd name="connsiteY0" fmla="*/ 15926 h 3532191"/>
              <a:gd name="connsiteX1" fmla="*/ 143822 w 3857570"/>
              <a:gd name="connsiteY1" fmla="*/ 23947 h 3532191"/>
              <a:gd name="connsiteX2" fmla="*/ 929886 w 3857570"/>
              <a:gd name="connsiteY2" fmla="*/ 368852 h 3532191"/>
              <a:gd name="connsiteX3" fmla="*/ 1363022 w 3857570"/>
              <a:gd name="connsiteY3" fmla="*/ 2374116 h 3532191"/>
              <a:gd name="connsiteX4" fmla="*/ 2662433 w 3857570"/>
              <a:gd name="connsiteY4" fmla="*/ 3432894 h 3532191"/>
              <a:gd name="connsiteX5" fmla="*/ 3857570 w 3857570"/>
              <a:gd name="connsiteY5" fmla="*/ 3424873 h 3532191"/>
              <a:gd name="connsiteX0" fmla="*/ 15486 w 3857570"/>
              <a:gd name="connsiteY0" fmla="*/ 15926 h 3508974"/>
              <a:gd name="connsiteX1" fmla="*/ 143822 w 3857570"/>
              <a:gd name="connsiteY1" fmla="*/ 23947 h 3508974"/>
              <a:gd name="connsiteX2" fmla="*/ 929886 w 3857570"/>
              <a:gd name="connsiteY2" fmla="*/ 368852 h 3508974"/>
              <a:gd name="connsiteX3" fmla="*/ 1363022 w 3857570"/>
              <a:gd name="connsiteY3" fmla="*/ 2374116 h 3508974"/>
              <a:gd name="connsiteX4" fmla="*/ 2686496 w 3857570"/>
              <a:gd name="connsiteY4" fmla="*/ 3392789 h 3508974"/>
              <a:gd name="connsiteX5" fmla="*/ 3857570 w 3857570"/>
              <a:gd name="connsiteY5" fmla="*/ 3424873 h 3508974"/>
              <a:gd name="connsiteX0" fmla="*/ 15486 w 3857570"/>
              <a:gd name="connsiteY0" fmla="*/ 15926 h 3465882"/>
              <a:gd name="connsiteX1" fmla="*/ 143822 w 3857570"/>
              <a:gd name="connsiteY1" fmla="*/ 23947 h 3465882"/>
              <a:gd name="connsiteX2" fmla="*/ 929886 w 3857570"/>
              <a:gd name="connsiteY2" fmla="*/ 368852 h 3465882"/>
              <a:gd name="connsiteX3" fmla="*/ 1363022 w 3857570"/>
              <a:gd name="connsiteY3" fmla="*/ 2374116 h 3465882"/>
              <a:gd name="connsiteX4" fmla="*/ 2686496 w 3857570"/>
              <a:gd name="connsiteY4" fmla="*/ 3392789 h 3465882"/>
              <a:gd name="connsiteX5" fmla="*/ 3857570 w 3857570"/>
              <a:gd name="connsiteY5" fmla="*/ 3424873 h 3465882"/>
              <a:gd name="connsiteX0" fmla="*/ 15486 w 3857570"/>
              <a:gd name="connsiteY0" fmla="*/ 15926 h 3430281"/>
              <a:gd name="connsiteX1" fmla="*/ 143822 w 3857570"/>
              <a:gd name="connsiteY1" fmla="*/ 23947 h 3430281"/>
              <a:gd name="connsiteX2" fmla="*/ 929886 w 3857570"/>
              <a:gd name="connsiteY2" fmla="*/ 368852 h 3430281"/>
              <a:gd name="connsiteX3" fmla="*/ 1363022 w 3857570"/>
              <a:gd name="connsiteY3" fmla="*/ 2374116 h 3430281"/>
              <a:gd name="connsiteX4" fmla="*/ 2686496 w 3857570"/>
              <a:gd name="connsiteY4" fmla="*/ 3392789 h 3430281"/>
              <a:gd name="connsiteX5" fmla="*/ 3857570 w 3857570"/>
              <a:gd name="connsiteY5" fmla="*/ 3424873 h 3430281"/>
              <a:gd name="connsiteX0" fmla="*/ 11439 w 3829460"/>
              <a:gd name="connsiteY0" fmla="*/ 24071 h 3446447"/>
              <a:gd name="connsiteX1" fmla="*/ 115712 w 3829460"/>
              <a:gd name="connsiteY1" fmla="*/ 40113 h 3446447"/>
              <a:gd name="connsiteX2" fmla="*/ 901776 w 3829460"/>
              <a:gd name="connsiteY2" fmla="*/ 385018 h 3446447"/>
              <a:gd name="connsiteX3" fmla="*/ 1334912 w 3829460"/>
              <a:gd name="connsiteY3" fmla="*/ 2390282 h 3446447"/>
              <a:gd name="connsiteX4" fmla="*/ 2658386 w 3829460"/>
              <a:gd name="connsiteY4" fmla="*/ 3408955 h 3446447"/>
              <a:gd name="connsiteX5" fmla="*/ 3829460 w 3829460"/>
              <a:gd name="connsiteY5" fmla="*/ 3441039 h 3446447"/>
              <a:gd name="connsiteX0" fmla="*/ 7869 w 3841932"/>
              <a:gd name="connsiteY0" fmla="*/ 36855 h 3435168"/>
              <a:gd name="connsiteX1" fmla="*/ 128184 w 3841932"/>
              <a:gd name="connsiteY1" fmla="*/ 28834 h 3435168"/>
              <a:gd name="connsiteX2" fmla="*/ 914248 w 3841932"/>
              <a:gd name="connsiteY2" fmla="*/ 373739 h 3435168"/>
              <a:gd name="connsiteX3" fmla="*/ 1347384 w 3841932"/>
              <a:gd name="connsiteY3" fmla="*/ 2379003 h 3435168"/>
              <a:gd name="connsiteX4" fmla="*/ 2670858 w 3841932"/>
              <a:gd name="connsiteY4" fmla="*/ 3397676 h 3435168"/>
              <a:gd name="connsiteX5" fmla="*/ 3841932 w 3841932"/>
              <a:gd name="connsiteY5" fmla="*/ 3429760 h 3435168"/>
              <a:gd name="connsiteX0" fmla="*/ 7869 w 2670858"/>
              <a:gd name="connsiteY0" fmla="*/ 36855 h 3397676"/>
              <a:gd name="connsiteX1" fmla="*/ 128184 w 2670858"/>
              <a:gd name="connsiteY1" fmla="*/ 28834 h 3397676"/>
              <a:gd name="connsiteX2" fmla="*/ 914248 w 2670858"/>
              <a:gd name="connsiteY2" fmla="*/ 373739 h 3397676"/>
              <a:gd name="connsiteX3" fmla="*/ 1347384 w 2670858"/>
              <a:gd name="connsiteY3" fmla="*/ 2379003 h 3397676"/>
              <a:gd name="connsiteX4" fmla="*/ 2670858 w 2670858"/>
              <a:gd name="connsiteY4" fmla="*/ 3397676 h 3397676"/>
              <a:gd name="connsiteX0" fmla="*/ 3675 w 2666664"/>
              <a:gd name="connsiteY0" fmla="*/ 39793 h 3400614"/>
              <a:gd name="connsiteX1" fmla="*/ 123990 w 2666664"/>
              <a:gd name="connsiteY1" fmla="*/ 31772 h 3400614"/>
              <a:gd name="connsiteX2" fmla="*/ 725570 w 2666664"/>
              <a:gd name="connsiteY2" fmla="*/ 416782 h 3400614"/>
              <a:gd name="connsiteX3" fmla="*/ 1343190 w 2666664"/>
              <a:gd name="connsiteY3" fmla="*/ 2381941 h 3400614"/>
              <a:gd name="connsiteX4" fmla="*/ 2666664 w 2666664"/>
              <a:gd name="connsiteY4" fmla="*/ 3400614 h 3400614"/>
              <a:gd name="connsiteX0" fmla="*/ 3675 w 2666664"/>
              <a:gd name="connsiteY0" fmla="*/ 39793 h 3403038"/>
              <a:gd name="connsiteX1" fmla="*/ 123990 w 2666664"/>
              <a:gd name="connsiteY1" fmla="*/ 31772 h 3403038"/>
              <a:gd name="connsiteX2" fmla="*/ 725570 w 2666664"/>
              <a:gd name="connsiteY2" fmla="*/ 416782 h 3403038"/>
              <a:gd name="connsiteX3" fmla="*/ 1158706 w 2666664"/>
              <a:gd name="connsiteY3" fmla="*/ 3047688 h 3403038"/>
              <a:gd name="connsiteX4" fmla="*/ 2666664 w 2666664"/>
              <a:gd name="connsiteY4" fmla="*/ 3400614 h 3403038"/>
              <a:gd name="connsiteX0" fmla="*/ 3675 w 1479548"/>
              <a:gd name="connsiteY0" fmla="*/ 39793 h 3386228"/>
              <a:gd name="connsiteX1" fmla="*/ 123990 w 1479548"/>
              <a:gd name="connsiteY1" fmla="*/ 31772 h 3386228"/>
              <a:gd name="connsiteX2" fmla="*/ 725570 w 1479548"/>
              <a:gd name="connsiteY2" fmla="*/ 416782 h 3386228"/>
              <a:gd name="connsiteX3" fmla="*/ 1158706 w 1479548"/>
              <a:gd name="connsiteY3" fmla="*/ 3047688 h 3386228"/>
              <a:gd name="connsiteX4" fmla="*/ 1479548 w 1479548"/>
              <a:gd name="connsiteY4" fmla="*/ 3376550 h 3386228"/>
              <a:gd name="connsiteX0" fmla="*/ 3675 w 1479548"/>
              <a:gd name="connsiteY0" fmla="*/ 39793 h 3376550"/>
              <a:gd name="connsiteX1" fmla="*/ 123990 w 1479548"/>
              <a:gd name="connsiteY1" fmla="*/ 31772 h 3376550"/>
              <a:gd name="connsiteX2" fmla="*/ 725570 w 1479548"/>
              <a:gd name="connsiteY2" fmla="*/ 416782 h 3376550"/>
              <a:gd name="connsiteX3" fmla="*/ 1158706 w 1479548"/>
              <a:gd name="connsiteY3" fmla="*/ 3047688 h 3376550"/>
              <a:gd name="connsiteX4" fmla="*/ 1479548 w 1479548"/>
              <a:gd name="connsiteY4" fmla="*/ 3376550 h 3376550"/>
              <a:gd name="connsiteX0" fmla="*/ 3675 w 1158706"/>
              <a:gd name="connsiteY0" fmla="*/ 39793 h 3047688"/>
              <a:gd name="connsiteX1" fmla="*/ 123990 w 1158706"/>
              <a:gd name="connsiteY1" fmla="*/ 31772 h 3047688"/>
              <a:gd name="connsiteX2" fmla="*/ 725570 w 1158706"/>
              <a:gd name="connsiteY2" fmla="*/ 416782 h 3047688"/>
              <a:gd name="connsiteX3" fmla="*/ 1158706 w 1158706"/>
              <a:gd name="connsiteY3" fmla="*/ 3047688 h 3047688"/>
              <a:gd name="connsiteX0" fmla="*/ 3675 w 1222874"/>
              <a:gd name="connsiteY0" fmla="*/ 39793 h 3384572"/>
              <a:gd name="connsiteX1" fmla="*/ 123990 w 1222874"/>
              <a:gd name="connsiteY1" fmla="*/ 31772 h 3384572"/>
              <a:gd name="connsiteX2" fmla="*/ 725570 w 1222874"/>
              <a:gd name="connsiteY2" fmla="*/ 416782 h 3384572"/>
              <a:gd name="connsiteX3" fmla="*/ 1222874 w 1222874"/>
              <a:gd name="connsiteY3" fmla="*/ 3384572 h 3384572"/>
              <a:gd name="connsiteX0" fmla="*/ 8127 w 1227326"/>
              <a:gd name="connsiteY0" fmla="*/ 29264 h 3374043"/>
              <a:gd name="connsiteX1" fmla="*/ 128442 w 1227326"/>
              <a:gd name="connsiteY1" fmla="*/ 21243 h 3374043"/>
              <a:gd name="connsiteX2" fmla="*/ 730022 w 1227326"/>
              <a:gd name="connsiteY2" fmla="*/ 406253 h 3374043"/>
              <a:gd name="connsiteX3" fmla="*/ 1227326 w 1227326"/>
              <a:gd name="connsiteY3" fmla="*/ 3374043 h 3374043"/>
              <a:gd name="connsiteX0" fmla="*/ 9803 w 1229002"/>
              <a:gd name="connsiteY0" fmla="*/ 23662 h 3368441"/>
              <a:gd name="connsiteX1" fmla="*/ 130118 w 1229002"/>
              <a:gd name="connsiteY1" fmla="*/ 15641 h 3368441"/>
              <a:gd name="connsiteX2" fmla="*/ 731698 w 1229002"/>
              <a:gd name="connsiteY2" fmla="*/ 400651 h 3368441"/>
              <a:gd name="connsiteX3" fmla="*/ 1229002 w 1229002"/>
              <a:gd name="connsiteY3" fmla="*/ 3368441 h 3368441"/>
              <a:gd name="connsiteX0" fmla="*/ 9803 w 1229002"/>
              <a:gd name="connsiteY0" fmla="*/ 54301 h 3399080"/>
              <a:gd name="connsiteX1" fmla="*/ 130118 w 1229002"/>
              <a:gd name="connsiteY1" fmla="*/ 6175 h 3399080"/>
              <a:gd name="connsiteX2" fmla="*/ 731698 w 1229002"/>
              <a:gd name="connsiteY2" fmla="*/ 431290 h 3399080"/>
              <a:gd name="connsiteX3" fmla="*/ 1229002 w 1229002"/>
              <a:gd name="connsiteY3" fmla="*/ 3399080 h 3399080"/>
              <a:gd name="connsiteX0" fmla="*/ 0 w 1098884"/>
              <a:gd name="connsiteY0" fmla="*/ 5349 h 3398254"/>
              <a:gd name="connsiteX1" fmla="*/ 601580 w 1098884"/>
              <a:gd name="connsiteY1" fmla="*/ 430464 h 3398254"/>
              <a:gd name="connsiteX2" fmla="*/ 1098884 w 1098884"/>
              <a:gd name="connsiteY2" fmla="*/ 3398254 h 3398254"/>
              <a:gd name="connsiteX0" fmla="*/ 0 w 1098884"/>
              <a:gd name="connsiteY0" fmla="*/ 0 h 3392905"/>
              <a:gd name="connsiteX1" fmla="*/ 601580 w 1098884"/>
              <a:gd name="connsiteY1" fmla="*/ 425115 h 3392905"/>
              <a:gd name="connsiteX2" fmla="*/ 1098884 w 1098884"/>
              <a:gd name="connsiteY2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8884" h="3392905">
                <a:moveTo>
                  <a:pt x="0" y="0"/>
                </a:moveTo>
                <a:cubicBezTo>
                  <a:pt x="160421" y="22727"/>
                  <a:pt x="370307" y="-100263"/>
                  <a:pt x="601580" y="425115"/>
                </a:cubicBezTo>
                <a:cubicBezTo>
                  <a:pt x="832853" y="950493"/>
                  <a:pt x="973221" y="2899610"/>
                  <a:pt x="1098884" y="3392905"/>
                </a:cubicBezTo>
              </a:path>
            </a:pathLst>
          </a:cu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eform 33"/>
          <p:cNvSpPr/>
          <p:nvPr/>
        </p:nvSpPr>
        <p:spPr>
          <a:xfrm>
            <a:off x="1163948" y="2230406"/>
            <a:ext cx="7518772" cy="3290221"/>
          </a:xfrm>
          <a:custGeom>
            <a:avLst/>
            <a:gdLst>
              <a:gd name="connsiteX0" fmla="*/ 6509 w 3848593"/>
              <a:gd name="connsiteY0" fmla="*/ 27897 h 3544162"/>
              <a:gd name="connsiteX1" fmla="*/ 134845 w 3848593"/>
              <a:gd name="connsiteY1" fmla="*/ 35918 h 3544162"/>
              <a:gd name="connsiteX2" fmla="*/ 920909 w 3848593"/>
              <a:gd name="connsiteY2" fmla="*/ 380823 h 3544162"/>
              <a:gd name="connsiteX3" fmla="*/ 1354045 w 3848593"/>
              <a:gd name="connsiteY3" fmla="*/ 2386087 h 3544162"/>
              <a:gd name="connsiteX4" fmla="*/ 2653456 w 3848593"/>
              <a:gd name="connsiteY4" fmla="*/ 3444865 h 3544162"/>
              <a:gd name="connsiteX5" fmla="*/ 3848593 w 3848593"/>
              <a:gd name="connsiteY5" fmla="*/ 3436844 h 3544162"/>
              <a:gd name="connsiteX0" fmla="*/ 15486 w 3857570"/>
              <a:gd name="connsiteY0" fmla="*/ 15926 h 3532191"/>
              <a:gd name="connsiteX1" fmla="*/ 143822 w 3857570"/>
              <a:gd name="connsiteY1" fmla="*/ 23947 h 3532191"/>
              <a:gd name="connsiteX2" fmla="*/ 929886 w 3857570"/>
              <a:gd name="connsiteY2" fmla="*/ 368852 h 3532191"/>
              <a:gd name="connsiteX3" fmla="*/ 1363022 w 3857570"/>
              <a:gd name="connsiteY3" fmla="*/ 2374116 h 3532191"/>
              <a:gd name="connsiteX4" fmla="*/ 2662433 w 3857570"/>
              <a:gd name="connsiteY4" fmla="*/ 3432894 h 3532191"/>
              <a:gd name="connsiteX5" fmla="*/ 3857570 w 3857570"/>
              <a:gd name="connsiteY5" fmla="*/ 3424873 h 3532191"/>
              <a:gd name="connsiteX0" fmla="*/ 15486 w 3857570"/>
              <a:gd name="connsiteY0" fmla="*/ 15926 h 3508974"/>
              <a:gd name="connsiteX1" fmla="*/ 143822 w 3857570"/>
              <a:gd name="connsiteY1" fmla="*/ 23947 h 3508974"/>
              <a:gd name="connsiteX2" fmla="*/ 929886 w 3857570"/>
              <a:gd name="connsiteY2" fmla="*/ 368852 h 3508974"/>
              <a:gd name="connsiteX3" fmla="*/ 1363022 w 3857570"/>
              <a:gd name="connsiteY3" fmla="*/ 2374116 h 3508974"/>
              <a:gd name="connsiteX4" fmla="*/ 2686496 w 3857570"/>
              <a:gd name="connsiteY4" fmla="*/ 3392789 h 3508974"/>
              <a:gd name="connsiteX5" fmla="*/ 3857570 w 3857570"/>
              <a:gd name="connsiteY5" fmla="*/ 3424873 h 3508974"/>
              <a:gd name="connsiteX0" fmla="*/ 15486 w 3857570"/>
              <a:gd name="connsiteY0" fmla="*/ 15926 h 3465882"/>
              <a:gd name="connsiteX1" fmla="*/ 143822 w 3857570"/>
              <a:gd name="connsiteY1" fmla="*/ 23947 h 3465882"/>
              <a:gd name="connsiteX2" fmla="*/ 929886 w 3857570"/>
              <a:gd name="connsiteY2" fmla="*/ 368852 h 3465882"/>
              <a:gd name="connsiteX3" fmla="*/ 1363022 w 3857570"/>
              <a:gd name="connsiteY3" fmla="*/ 2374116 h 3465882"/>
              <a:gd name="connsiteX4" fmla="*/ 2686496 w 3857570"/>
              <a:gd name="connsiteY4" fmla="*/ 3392789 h 3465882"/>
              <a:gd name="connsiteX5" fmla="*/ 3857570 w 3857570"/>
              <a:gd name="connsiteY5" fmla="*/ 3424873 h 3465882"/>
              <a:gd name="connsiteX0" fmla="*/ 15486 w 3857570"/>
              <a:gd name="connsiteY0" fmla="*/ 15926 h 3430281"/>
              <a:gd name="connsiteX1" fmla="*/ 143822 w 3857570"/>
              <a:gd name="connsiteY1" fmla="*/ 23947 h 3430281"/>
              <a:gd name="connsiteX2" fmla="*/ 929886 w 3857570"/>
              <a:gd name="connsiteY2" fmla="*/ 368852 h 3430281"/>
              <a:gd name="connsiteX3" fmla="*/ 1363022 w 3857570"/>
              <a:gd name="connsiteY3" fmla="*/ 2374116 h 3430281"/>
              <a:gd name="connsiteX4" fmla="*/ 2686496 w 3857570"/>
              <a:gd name="connsiteY4" fmla="*/ 3392789 h 3430281"/>
              <a:gd name="connsiteX5" fmla="*/ 3857570 w 3857570"/>
              <a:gd name="connsiteY5" fmla="*/ 3424873 h 3430281"/>
              <a:gd name="connsiteX0" fmla="*/ 11439 w 3829460"/>
              <a:gd name="connsiteY0" fmla="*/ 24071 h 3446447"/>
              <a:gd name="connsiteX1" fmla="*/ 115712 w 3829460"/>
              <a:gd name="connsiteY1" fmla="*/ 40113 h 3446447"/>
              <a:gd name="connsiteX2" fmla="*/ 901776 w 3829460"/>
              <a:gd name="connsiteY2" fmla="*/ 385018 h 3446447"/>
              <a:gd name="connsiteX3" fmla="*/ 1334912 w 3829460"/>
              <a:gd name="connsiteY3" fmla="*/ 2390282 h 3446447"/>
              <a:gd name="connsiteX4" fmla="*/ 2658386 w 3829460"/>
              <a:gd name="connsiteY4" fmla="*/ 3408955 h 3446447"/>
              <a:gd name="connsiteX5" fmla="*/ 3829460 w 3829460"/>
              <a:gd name="connsiteY5" fmla="*/ 3441039 h 3446447"/>
              <a:gd name="connsiteX0" fmla="*/ 7869 w 3841932"/>
              <a:gd name="connsiteY0" fmla="*/ 36855 h 3435168"/>
              <a:gd name="connsiteX1" fmla="*/ 128184 w 3841932"/>
              <a:gd name="connsiteY1" fmla="*/ 28834 h 3435168"/>
              <a:gd name="connsiteX2" fmla="*/ 914248 w 3841932"/>
              <a:gd name="connsiteY2" fmla="*/ 373739 h 3435168"/>
              <a:gd name="connsiteX3" fmla="*/ 1347384 w 3841932"/>
              <a:gd name="connsiteY3" fmla="*/ 2379003 h 3435168"/>
              <a:gd name="connsiteX4" fmla="*/ 2670858 w 3841932"/>
              <a:gd name="connsiteY4" fmla="*/ 3397676 h 3435168"/>
              <a:gd name="connsiteX5" fmla="*/ 3841932 w 3841932"/>
              <a:gd name="connsiteY5" fmla="*/ 3429760 h 3435168"/>
              <a:gd name="connsiteX0" fmla="*/ 7869 w 2670858"/>
              <a:gd name="connsiteY0" fmla="*/ 36855 h 3397676"/>
              <a:gd name="connsiteX1" fmla="*/ 128184 w 2670858"/>
              <a:gd name="connsiteY1" fmla="*/ 28834 h 3397676"/>
              <a:gd name="connsiteX2" fmla="*/ 914248 w 2670858"/>
              <a:gd name="connsiteY2" fmla="*/ 373739 h 3397676"/>
              <a:gd name="connsiteX3" fmla="*/ 1347384 w 2670858"/>
              <a:gd name="connsiteY3" fmla="*/ 2379003 h 3397676"/>
              <a:gd name="connsiteX4" fmla="*/ 2670858 w 2670858"/>
              <a:gd name="connsiteY4" fmla="*/ 3397676 h 3397676"/>
              <a:gd name="connsiteX0" fmla="*/ 3675 w 2666664"/>
              <a:gd name="connsiteY0" fmla="*/ 39793 h 3400614"/>
              <a:gd name="connsiteX1" fmla="*/ 123990 w 2666664"/>
              <a:gd name="connsiteY1" fmla="*/ 31772 h 3400614"/>
              <a:gd name="connsiteX2" fmla="*/ 725570 w 2666664"/>
              <a:gd name="connsiteY2" fmla="*/ 416782 h 3400614"/>
              <a:gd name="connsiteX3" fmla="*/ 1343190 w 2666664"/>
              <a:gd name="connsiteY3" fmla="*/ 2381941 h 3400614"/>
              <a:gd name="connsiteX4" fmla="*/ 2666664 w 2666664"/>
              <a:gd name="connsiteY4" fmla="*/ 3400614 h 3400614"/>
              <a:gd name="connsiteX0" fmla="*/ 3675 w 2666664"/>
              <a:gd name="connsiteY0" fmla="*/ 39793 h 3403038"/>
              <a:gd name="connsiteX1" fmla="*/ 123990 w 2666664"/>
              <a:gd name="connsiteY1" fmla="*/ 31772 h 3403038"/>
              <a:gd name="connsiteX2" fmla="*/ 725570 w 2666664"/>
              <a:gd name="connsiteY2" fmla="*/ 416782 h 3403038"/>
              <a:gd name="connsiteX3" fmla="*/ 1158706 w 2666664"/>
              <a:gd name="connsiteY3" fmla="*/ 3047688 h 3403038"/>
              <a:gd name="connsiteX4" fmla="*/ 2666664 w 2666664"/>
              <a:gd name="connsiteY4" fmla="*/ 3400614 h 3403038"/>
              <a:gd name="connsiteX0" fmla="*/ 3675 w 1479548"/>
              <a:gd name="connsiteY0" fmla="*/ 39793 h 3386228"/>
              <a:gd name="connsiteX1" fmla="*/ 123990 w 1479548"/>
              <a:gd name="connsiteY1" fmla="*/ 31772 h 3386228"/>
              <a:gd name="connsiteX2" fmla="*/ 725570 w 1479548"/>
              <a:gd name="connsiteY2" fmla="*/ 416782 h 3386228"/>
              <a:gd name="connsiteX3" fmla="*/ 1158706 w 1479548"/>
              <a:gd name="connsiteY3" fmla="*/ 3047688 h 3386228"/>
              <a:gd name="connsiteX4" fmla="*/ 1479548 w 1479548"/>
              <a:gd name="connsiteY4" fmla="*/ 3376550 h 3386228"/>
              <a:gd name="connsiteX0" fmla="*/ 3675 w 1479548"/>
              <a:gd name="connsiteY0" fmla="*/ 39793 h 3376550"/>
              <a:gd name="connsiteX1" fmla="*/ 123990 w 1479548"/>
              <a:gd name="connsiteY1" fmla="*/ 31772 h 3376550"/>
              <a:gd name="connsiteX2" fmla="*/ 725570 w 1479548"/>
              <a:gd name="connsiteY2" fmla="*/ 416782 h 3376550"/>
              <a:gd name="connsiteX3" fmla="*/ 1158706 w 1479548"/>
              <a:gd name="connsiteY3" fmla="*/ 3047688 h 3376550"/>
              <a:gd name="connsiteX4" fmla="*/ 1479548 w 1479548"/>
              <a:gd name="connsiteY4" fmla="*/ 3376550 h 3376550"/>
              <a:gd name="connsiteX0" fmla="*/ 3675 w 1158706"/>
              <a:gd name="connsiteY0" fmla="*/ 39793 h 3047688"/>
              <a:gd name="connsiteX1" fmla="*/ 123990 w 1158706"/>
              <a:gd name="connsiteY1" fmla="*/ 31772 h 3047688"/>
              <a:gd name="connsiteX2" fmla="*/ 725570 w 1158706"/>
              <a:gd name="connsiteY2" fmla="*/ 416782 h 3047688"/>
              <a:gd name="connsiteX3" fmla="*/ 1158706 w 1158706"/>
              <a:gd name="connsiteY3" fmla="*/ 3047688 h 3047688"/>
              <a:gd name="connsiteX0" fmla="*/ 3675 w 1222874"/>
              <a:gd name="connsiteY0" fmla="*/ 39793 h 3384572"/>
              <a:gd name="connsiteX1" fmla="*/ 123990 w 1222874"/>
              <a:gd name="connsiteY1" fmla="*/ 31772 h 3384572"/>
              <a:gd name="connsiteX2" fmla="*/ 725570 w 1222874"/>
              <a:gd name="connsiteY2" fmla="*/ 416782 h 3384572"/>
              <a:gd name="connsiteX3" fmla="*/ 1222874 w 1222874"/>
              <a:gd name="connsiteY3" fmla="*/ 3384572 h 3384572"/>
              <a:gd name="connsiteX0" fmla="*/ 8127 w 1227326"/>
              <a:gd name="connsiteY0" fmla="*/ 29264 h 3374043"/>
              <a:gd name="connsiteX1" fmla="*/ 128442 w 1227326"/>
              <a:gd name="connsiteY1" fmla="*/ 21243 h 3374043"/>
              <a:gd name="connsiteX2" fmla="*/ 730022 w 1227326"/>
              <a:gd name="connsiteY2" fmla="*/ 406253 h 3374043"/>
              <a:gd name="connsiteX3" fmla="*/ 1227326 w 1227326"/>
              <a:gd name="connsiteY3" fmla="*/ 3374043 h 3374043"/>
              <a:gd name="connsiteX0" fmla="*/ 9803 w 1229002"/>
              <a:gd name="connsiteY0" fmla="*/ 23662 h 3368441"/>
              <a:gd name="connsiteX1" fmla="*/ 130118 w 1229002"/>
              <a:gd name="connsiteY1" fmla="*/ 15641 h 3368441"/>
              <a:gd name="connsiteX2" fmla="*/ 731698 w 1229002"/>
              <a:gd name="connsiteY2" fmla="*/ 400651 h 3368441"/>
              <a:gd name="connsiteX3" fmla="*/ 1229002 w 1229002"/>
              <a:gd name="connsiteY3" fmla="*/ 3368441 h 3368441"/>
              <a:gd name="connsiteX0" fmla="*/ 9803 w 1229002"/>
              <a:gd name="connsiteY0" fmla="*/ 54301 h 3399080"/>
              <a:gd name="connsiteX1" fmla="*/ 130118 w 1229002"/>
              <a:gd name="connsiteY1" fmla="*/ 6175 h 3399080"/>
              <a:gd name="connsiteX2" fmla="*/ 731698 w 1229002"/>
              <a:gd name="connsiteY2" fmla="*/ 431290 h 3399080"/>
              <a:gd name="connsiteX3" fmla="*/ 1229002 w 1229002"/>
              <a:gd name="connsiteY3" fmla="*/ 3399080 h 3399080"/>
              <a:gd name="connsiteX0" fmla="*/ 0 w 1098884"/>
              <a:gd name="connsiteY0" fmla="*/ 5349 h 3398254"/>
              <a:gd name="connsiteX1" fmla="*/ 601580 w 1098884"/>
              <a:gd name="connsiteY1" fmla="*/ 430464 h 3398254"/>
              <a:gd name="connsiteX2" fmla="*/ 1098884 w 1098884"/>
              <a:gd name="connsiteY2" fmla="*/ 3398254 h 3398254"/>
              <a:gd name="connsiteX0" fmla="*/ 0 w 1098884"/>
              <a:gd name="connsiteY0" fmla="*/ 0 h 3392905"/>
              <a:gd name="connsiteX1" fmla="*/ 601580 w 1098884"/>
              <a:gd name="connsiteY1" fmla="*/ 425115 h 3392905"/>
              <a:gd name="connsiteX2" fmla="*/ 1098884 w 1098884"/>
              <a:gd name="connsiteY2" fmla="*/ 3392905 h 3392905"/>
              <a:gd name="connsiteX0" fmla="*/ 0 w 1158191"/>
              <a:gd name="connsiteY0" fmla="*/ 1748 h 3290379"/>
              <a:gd name="connsiteX1" fmla="*/ 601580 w 1158191"/>
              <a:gd name="connsiteY1" fmla="*/ 426863 h 3290379"/>
              <a:gd name="connsiteX2" fmla="*/ 1158191 w 1158191"/>
              <a:gd name="connsiteY2" fmla="*/ 3290379 h 3290379"/>
              <a:gd name="connsiteX0" fmla="*/ 0 w 1158191"/>
              <a:gd name="connsiteY0" fmla="*/ 1748 h 3291812"/>
              <a:gd name="connsiteX1" fmla="*/ 601580 w 1158191"/>
              <a:gd name="connsiteY1" fmla="*/ 426863 h 3291812"/>
              <a:gd name="connsiteX2" fmla="*/ 1158191 w 1158191"/>
              <a:gd name="connsiteY2" fmla="*/ 3290379 h 3291812"/>
              <a:gd name="connsiteX0" fmla="*/ 0 w 1158191"/>
              <a:gd name="connsiteY0" fmla="*/ 0 h 3290221"/>
              <a:gd name="connsiteX1" fmla="*/ 607758 w 1158191"/>
              <a:gd name="connsiteY1" fmla="*/ 665747 h 3290221"/>
              <a:gd name="connsiteX2" fmla="*/ 1158191 w 1158191"/>
              <a:gd name="connsiteY2" fmla="*/ 3288631 h 329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8191" h="3290221">
                <a:moveTo>
                  <a:pt x="0" y="0"/>
                </a:moveTo>
                <a:cubicBezTo>
                  <a:pt x="160421" y="22727"/>
                  <a:pt x="414726" y="117642"/>
                  <a:pt x="607758" y="665747"/>
                </a:cubicBezTo>
                <a:cubicBezTo>
                  <a:pt x="800790" y="1213852"/>
                  <a:pt x="986812" y="3356810"/>
                  <a:pt x="1158191" y="3288631"/>
                </a:cubicBezTo>
              </a:path>
            </a:pathLst>
          </a:cu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163949" y="4696723"/>
            <a:ext cx="894005" cy="40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02" rIns="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0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larvae</a:t>
            </a:r>
            <a:endParaRPr lang="en-US" altLang="de-DE" sz="20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825409" y="4768913"/>
            <a:ext cx="894005" cy="40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02" rIns="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000" dirty="0" err="1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juv</a:t>
            </a:r>
            <a:endParaRPr lang="en-US" altLang="de-DE" sz="20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6130260" y="4780360"/>
            <a:ext cx="894005" cy="40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02" rIns="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0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adults</a:t>
            </a:r>
            <a:endParaRPr lang="en-US" altLang="de-DE" sz="20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Indicators</a:t>
            </a:r>
            <a:endParaRPr lang="en-US" sz="2400" dirty="0">
              <a:solidFill>
                <a:srgbClr val="00006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6" y="1231902"/>
            <a:ext cx="4956693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assessment</a:t>
            </a: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1118937" y="5590677"/>
            <a:ext cx="722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1118937" y="1981203"/>
            <a:ext cx="0" cy="36094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1944375" y="5590677"/>
            <a:ext cx="562906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0.3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2884465" y="5937195"/>
            <a:ext cx="3165221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velocity (m/s)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3327" y="2345544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66"/>
                </a:solidFill>
              </a:rPr>
              <a:t>Fish</a:t>
            </a:r>
            <a:endParaRPr lang="en-US" sz="2200" dirty="0">
              <a:solidFill>
                <a:srgbClr val="00006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46186" y="1789826"/>
            <a:ext cx="1236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Aquatic</a:t>
            </a:r>
          </a:p>
          <a:p>
            <a:pPr algn="ctr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plants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44839" y="5590677"/>
            <a:ext cx="562906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451386" y="5590677"/>
            <a:ext cx="562906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34803" y="5590677"/>
            <a:ext cx="562906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1800" dirty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de-DE" sz="18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</a:t>
            </a:r>
            <a:endParaRPr lang="en-US" altLang="de-DE" sz="1800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163206" y="2120808"/>
            <a:ext cx="3841932" cy="3435168"/>
          </a:xfrm>
          <a:custGeom>
            <a:avLst/>
            <a:gdLst>
              <a:gd name="connsiteX0" fmla="*/ 6509 w 3848593"/>
              <a:gd name="connsiteY0" fmla="*/ 27897 h 3544162"/>
              <a:gd name="connsiteX1" fmla="*/ 134845 w 3848593"/>
              <a:gd name="connsiteY1" fmla="*/ 35918 h 3544162"/>
              <a:gd name="connsiteX2" fmla="*/ 920909 w 3848593"/>
              <a:gd name="connsiteY2" fmla="*/ 380823 h 3544162"/>
              <a:gd name="connsiteX3" fmla="*/ 1354045 w 3848593"/>
              <a:gd name="connsiteY3" fmla="*/ 2386087 h 3544162"/>
              <a:gd name="connsiteX4" fmla="*/ 2653456 w 3848593"/>
              <a:gd name="connsiteY4" fmla="*/ 3444865 h 3544162"/>
              <a:gd name="connsiteX5" fmla="*/ 3848593 w 3848593"/>
              <a:gd name="connsiteY5" fmla="*/ 3436844 h 3544162"/>
              <a:gd name="connsiteX0" fmla="*/ 15486 w 3857570"/>
              <a:gd name="connsiteY0" fmla="*/ 15926 h 3532191"/>
              <a:gd name="connsiteX1" fmla="*/ 143822 w 3857570"/>
              <a:gd name="connsiteY1" fmla="*/ 23947 h 3532191"/>
              <a:gd name="connsiteX2" fmla="*/ 929886 w 3857570"/>
              <a:gd name="connsiteY2" fmla="*/ 368852 h 3532191"/>
              <a:gd name="connsiteX3" fmla="*/ 1363022 w 3857570"/>
              <a:gd name="connsiteY3" fmla="*/ 2374116 h 3532191"/>
              <a:gd name="connsiteX4" fmla="*/ 2662433 w 3857570"/>
              <a:gd name="connsiteY4" fmla="*/ 3432894 h 3532191"/>
              <a:gd name="connsiteX5" fmla="*/ 3857570 w 3857570"/>
              <a:gd name="connsiteY5" fmla="*/ 3424873 h 3532191"/>
              <a:gd name="connsiteX0" fmla="*/ 15486 w 3857570"/>
              <a:gd name="connsiteY0" fmla="*/ 15926 h 3508974"/>
              <a:gd name="connsiteX1" fmla="*/ 143822 w 3857570"/>
              <a:gd name="connsiteY1" fmla="*/ 23947 h 3508974"/>
              <a:gd name="connsiteX2" fmla="*/ 929886 w 3857570"/>
              <a:gd name="connsiteY2" fmla="*/ 368852 h 3508974"/>
              <a:gd name="connsiteX3" fmla="*/ 1363022 w 3857570"/>
              <a:gd name="connsiteY3" fmla="*/ 2374116 h 3508974"/>
              <a:gd name="connsiteX4" fmla="*/ 2686496 w 3857570"/>
              <a:gd name="connsiteY4" fmla="*/ 3392789 h 3508974"/>
              <a:gd name="connsiteX5" fmla="*/ 3857570 w 3857570"/>
              <a:gd name="connsiteY5" fmla="*/ 3424873 h 3508974"/>
              <a:gd name="connsiteX0" fmla="*/ 15486 w 3857570"/>
              <a:gd name="connsiteY0" fmla="*/ 15926 h 3465882"/>
              <a:gd name="connsiteX1" fmla="*/ 143822 w 3857570"/>
              <a:gd name="connsiteY1" fmla="*/ 23947 h 3465882"/>
              <a:gd name="connsiteX2" fmla="*/ 929886 w 3857570"/>
              <a:gd name="connsiteY2" fmla="*/ 368852 h 3465882"/>
              <a:gd name="connsiteX3" fmla="*/ 1363022 w 3857570"/>
              <a:gd name="connsiteY3" fmla="*/ 2374116 h 3465882"/>
              <a:gd name="connsiteX4" fmla="*/ 2686496 w 3857570"/>
              <a:gd name="connsiteY4" fmla="*/ 3392789 h 3465882"/>
              <a:gd name="connsiteX5" fmla="*/ 3857570 w 3857570"/>
              <a:gd name="connsiteY5" fmla="*/ 3424873 h 3465882"/>
              <a:gd name="connsiteX0" fmla="*/ 15486 w 3857570"/>
              <a:gd name="connsiteY0" fmla="*/ 15926 h 3430281"/>
              <a:gd name="connsiteX1" fmla="*/ 143822 w 3857570"/>
              <a:gd name="connsiteY1" fmla="*/ 23947 h 3430281"/>
              <a:gd name="connsiteX2" fmla="*/ 929886 w 3857570"/>
              <a:gd name="connsiteY2" fmla="*/ 368852 h 3430281"/>
              <a:gd name="connsiteX3" fmla="*/ 1363022 w 3857570"/>
              <a:gd name="connsiteY3" fmla="*/ 2374116 h 3430281"/>
              <a:gd name="connsiteX4" fmla="*/ 2686496 w 3857570"/>
              <a:gd name="connsiteY4" fmla="*/ 3392789 h 3430281"/>
              <a:gd name="connsiteX5" fmla="*/ 3857570 w 3857570"/>
              <a:gd name="connsiteY5" fmla="*/ 3424873 h 3430281"/>
              <a:gd name="connsiteX0" fmla="*/ 11439 w 3829460"/>
              <a:gd name="connsiteY0" fmla="*/ 24071 h 3446447"/>
              <a:gd name="connsiteX1" fmla="*/ 115712 w 3829460"/>
              <a:gd name="connsiteY1" fmla="*/ 40113 h 3446447"/>
              <a:gd name="connsiteX2" fmla="*/ 901776 w 3829460"/>
              <a:gd name="connsiteY2" fmla="*/ 385018 h 3446447"/>
              <a:gd name="connsiteX3" fmla="*/ 1334912 w 3829460"/>
              <a:gd name="connsiteY3" fmla="*/ 2390282 h 3446447"/>
              <a:gd name="connsiteX4" fmla="*/ 2658386 w 3829460"/>
              <a:gd name="connsiteY4" fmla="*/ 3408955 h 3446447"/>
              <a:gd name="connsiteX5" fmla="*/ 3829460 w 3829460"/>
              <a:gd name="connsiteY5" fmla="*/ 3441039 h 3446447"/>
              <a:gd name="connsiteX0" fmla="*/ 7869 w 3841932"/>
              <a:gd name="connsiteY0" fmla="*/ 36855 h 3435168"/>
              <a:gd name="connsiteX1" fmla="*/ 128184 w 3841932"/>
              <a:gd name="connsiteY1" fmla="*/ 28834 h 3435168"/>
              <a:gd name="connsiteX2" fmla="*/ 914248 w 3841932"/>
              <a:gd name="connsiteY2" fmla="*/ 373739 h 3435168"/>
              <a:gd name="connsiteX3" fmla="*/ 1347384 w 3841932"/>
              <a:gd name="connsiteY3" fmla="*/ 2379003 h 3435168"/>
              <a:gd name="connsiteX4" fmla="*/ 2670858 w 3841932"/>
              <a:gd name="connsiteY4" fmla="*/ 3397676 h 3435168"/>
              <a:gd name="connsiteX5" fmla="*/ 3841932 w 3841932"/>
              <a:gd name="connsiteY5" fmla="*/ 3429760 h 343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1932" h="3435168">
                <a:moveTo>
                  <a:pt x="7869" y="36855"/>
                </a:moveTo>
                <a:cubicBezTo>
                  <a:pt x="-4163" y="11455"/>
                  <a:pt x="-22879" y="-27313"/>
                  <a:pt x="128184" y="28834"/>
                </a:cubicBezTo>
                <a:cubicBezTo>
                  <a:pt x="279247" y="84981"/>
                  <a:pt x="711048" y="-17956"/>
                  <a:pt x="914248" y="373739"/>
                </a:cubicBezTo>
                <a:cubicBezTo>
                  <a:pt x="1117448" y="765434"/>
                  <a:pt x="1054616" y="1875014"/>
                  <a:pt x="1347384" y="2379003"/>
                </a:cubicBezTo>
                <a:cubicBezTo>
                  <a:pt x="1640152" y="2882992"/>
                  <a:pt x="2214995" y="3358908"/>
                  <a:pt x="2670858" y="3397676"/>
                </a:cubicBezTo>
                <a:cubicBezTo>
                  <a:pt x="3126721" y="3436444"/>
                  <a:pt x="3428179" y="3441123"/>
                  <a:pt x="3841932" y="3429760"/>
                </a:cubicBezTo>
              </a:path>
            </a:pathLst>
          </a:cu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eform 20"/>
          <p:cNvSpPr/>
          <p:nvPr/>
        </p:nvSpPr>
        <p:spPr>
          <a:xfrm>
            <a:off x="1130969" y="2176380"/>
            <a:ext cx="1243263" cy="3398253"/>
          </a:xfrm>
          <a:custGeom>
            <a:avLst/>
            <a:gdLst>
              <a:gd name="connsiteX0" fmla="*/ 6509 w 3848593"/>
              <a:gd name="connsiteY0" fmla="*/ 27897 h 3544162"/>
              <a:gd name="connsiteX1" fmla="*/ 134845 w 3848593"/>
              <a:gd name="connsiteY1" fmla="*/ 35918 h 3544162"/>
              <a:gd name="connsiteX2" fmla="*/ 920909 w 3848593"/>
              <a:gd name="connsiteY2" fmla="*/ 380823 h 3544162"/>
              <a:gd name="connsiteX3" fmla="*/ 1354045 w 3848593"/>
              <a:gd name="connsiteY3" fmla="*/ 2386087 h 3544162"/>
              <a:gd name="connsiteX4" fmla="*/ 2653456 w 3848593"/>
              <a:gd name="connsiteY4" fmla="*/ 3444865 h 3544162"/>
              <a:gd name="connsiteX5" fmla="*/ 3848593 w 3848593"/>
              <a:gd name="connsiteY5" fmla="*/ 3436844 h 3544162"/>
              <a:gd name="connsiteX0" fmla="*/ 15486 w 3857570"/>
              <a:gd name="connsiteY0" fmla="*/ 15926 h 3532191"/>
              <a:gd name="connsiteX1" fmla="*/ 143822 w 3857570"/>
              <a:gd name="connsiteY1" fmla="*/ 23947 h 3532191"/>
              <a:gd name="connsiteX2" fmla="*/ 929886 w 3857570"/>
              <a:gd name="connsiteY2" fmla="*/ 368852 h 3532191"/>
              <a:gd name="connsiteX3" fmla="*/ 1363022 w 3857570"/>
              <a:gd name="connsiteY3" fmla="*/ 2374116 h 3532191"/>
              <a:gd name="connsiteX4" fmla="*/ 2662433 w 3857570"/>
              <a:gd name="connsiteY4" fmla="*/ 3432894 h 3532191"/>
              <a:gd name="connsiteX5" fmla="*/ 3857570 w 3857570"/>
              <a:gd name="connsiteY5" fmla="*/ 3424873 h 3532191"/>
              <a:gd name="connsiteX0" fmla="*/ 15486 w 3857570"/>
              <a:gd name="connsiteY0" fmla="*/ 15926 h 3508974"/>
              <a:gd name="connsiteX1" fmla="*/ 143822 w 3857570"/>
              <a:gd name="connsiteY1" fmla="*/ 23947 h 3508974"/>
              <a:gd name="connsiteX2" fmla="*/ 929886 w 3857570"/>
              <a:gd name="connsiteY2" fmla="*/ 368852 h 3508974"/>
              <a:gd name="connsiteX3" fmla="*/ 1363022 w 3857570"/>
              <a:gd name="connsiteY3" fmla="*/ 2374116 h 3508974"/>
              <a:gd name="connsiteX4" fmla="*/ 2686496 w 3857570"/>
              <a:gd name="connsiteY4" fmla="*/ 3392789 h 3508974"/>
              <a:gd name="connsiteX5" fmla="*/ 3857570 w 3857570"/>
              <a:gd name="connsiteY5" fmla="*/ 3424873 h 3508974"/>
              <a:gd name="connsiteX0" fmla="*/ 15486 w 3857570"/>
              <a:gd name="connsiteY0" fmla="*/ 15926 h 3465882"/>
              <a:gd name="connsiteX1" fmla="*/ 143822 w 3857570"/>
              <a:gd name="connsiteY1" fmla="*/ 23947 h 3465882"/>
              <a:gd name="connsiteX2" fmla="*/ 929886 w 3857570"/>
              <a:gd name="connsiteY2" fmla="*/ 368852 h 3465882"/>
              <a:gd name="connsiteX3" fmla="*/ 1363022 w 3857570"/>
              <a:gd name="connsiteY3" fmla="*/ 2374116 h 3465882"/>
              <a:gd name="connsiteX4" fmla="*/ 2686496 w 3857570"/>
              <a:gd name="connsiteY4" fmla="*/ 3392789 h 3465882"/>
              <a:gd name="connsiteX5" fmla="*/ 3857570 w 3857570"/>
              <a:gd name="connsiteY5" fmla="*/ 3424873 h 3465882"/>
              <a:gd name="connsiteX0" fmla="*/ 15486 w 3857570"/>
              <a:gd name="connsiteY0" fmla="*/ 15926 h 3430281"/>
              <a:gd name="connsiteX1" fmla="*/ 143822 w 3857570"/>
              <a:gd name="connsiteY1" fmla="*/ 23947 h 3430281"/>
              <a:gd name="connsiteX2" fmla="*/ 929886 w 3857570"/>
              <a:gd name="connsiteY2" fmla="*/ 368852 h 3430281"/>
              <a:gd name="connsiteX3" fmla="*/ 1363022 w 3857570"/>
              <a:gd name="connsiteY3" fmla="*/ 2374116 h 3430281"/>
              <a:gd name="connsiteX4" fmla="*/ 2686496 w 3857570"/>
              <a:gd name="connsiteY4" fmla="*/ 3392789 h 3430281"/>
              <a:gd name="connsiteX5" fmla="*/ 3857570 w 3857570"/>
              <a:gd name="connsiteY5" fmla="*/ 3424873 h 3430281"/>
              <a:gd name="connsiteX0" fmla="*/ 11439 w 3829460"/>
              <a:gd name="connsiteY0" fmla="*/ 24071 h 3446447"/>
              <a:gd name="connsiteX1" fmla="*/ 115712 w 3829460"/>
              <a:gd name="connsiteY1" fmla="*/ 40113 h 3446447"/>
              <a:gd name="connsiteX2" fmla="*/ 901776 w 3829460"/>
              <a:gd name="connsiteY2" fmla="*/ 385018 h 3446447"/>
              <a:gd name="connsiteX3" fmla="*/ 1334912 w 3829460"/>
              <a:gd name="connsiteY3" fmla="*/ 2390282 h 3446447"/>
              <a:gd name="connsiteX4" fmla="*/ 2658386 w 3829460"/>
              <a:gd name="connsiteY4" fmla="*/ 3408955 h 3446447"/>
              <a:gd name="connsiteX5" fmla="*/ 3829460 w 3829460"/>
              <a:gd name="connsiteY5" fmla="*/ 3441039 h 3446447"/>
              <a:gd name="connsiteX0" fmla="*/ 7869 w 3841932"/>
              <a:gd name="connsiteY0" fmla="*/ 36855 h 3435168"/>
              <a:gd name="connsiteX1" fmla="*/ 128184 w 3841932"/>
              <a:gd name="connsiteY1" fmla="*/ 28834 h 3435168"/>
              <a:gd name="connsiteX2" fmla="*/ 914248 w 3841932"/>
              <a:gd name="connsiteY2" fmla="*/ 373739 h 3435168"/>
              <a:gd name="connsiteX3" fmla="*/ 1347384 w 3841932"/>
              <a:gd name="connsiteY3" fmla="*/ 2379003 h 3435168"/>
              <a:gd name="connsiteX4" fmla="*/ 2670858 w 3841932"/>
              <a:gd name="connsiteY4" fmla="*/ 3397676 h 3435168"/>
              <a:gd name="connsiteX5" fmla="*/ 3841932 w 3841932"/>
              <a:gd name="connsiteY5" fmla="*/ 3429760 h 3435168"/>
              <a:gd name="connsiteX0" fmla="*/ 7869 w 2670858"/>
              <a:gd name="connsiteY0" fmla="*/ 36855 h 3397676"/>
              <a:gd name="connsiteX1" fmla="*/ 128184 w 2670858"/>
              <a:gd name="connsiteY1" fmla="*/ 28834 h 3397676"/>
              <a:gd name="connsiteX2" fmla="*/ 914248 w 2670858"/>
              <a:gd name="connsiteY2" fmla="*/ 373739 h 3397676"/>
              <a:gd name="connsiteX3" fmla="*/ 1347384 w 2670858"/>
              <a:gd name="connsiteY3" fmla="*/ 2379003 h 3397676"/>
              <a:gd name="connsiteX4" fmla="*/ 2670858 w 2670858"/>
              <a:gd name="connsiteY4" fmla="*/ 3397676 h 3397676"/>
              <a:gd name="connsiteX0" fmla="*/ 3675 w 2666664"/>
              <a:gd name="connsiteY0" fmla="*/ 39793 h 3400614"/>
              <a:gd name="connsiteX1" fmla="*/ 123990 w 2666664"/>
              <a:gd name="connsiteY1" fmla="*/ 31772 h 3400614"/>
              <a:gd name="connsiteX2" fmla="*/ 725570 w 2666664"/>
              <a:gd name="connsiteY2" fmla="*/ 416782 h 3400614"/>
              <a:gd name="connsiteX3" fmla="*/ 1343190 w 2666664"/>
              <a:gd name="connsiteY3" fmla="*/ 2381941 h 3400614"/>
              <a:gd name="connsiteX4" fmla="*/ 2666664 w 2666664"/>
              <a:gd name="connsiteY4" fmla="*/ 3400614 h 3400614"/>
              <a:gd name="connsiteX0" fmla="*/ 3675 w 2666664"/>
              <a:gd name="connsiteY0" fmla="*/ 39793 h 3403038"/>
              <a:gd name="connsiteX1" fmla="*/ 123990 w 2666664"/>
              <a:gd name="connsiteY1" fmla="*/ 31772 h 3403038"/>
              <a:gd name="connsiteX2" fmla="*/ 725570 w 2666664"/>
              <a:gd name="connsiteY2" fmla="*/ 416782 h 3403038"/>
              <a:gd name="connsiteX3" fmla="*/ 1158706 w 2666664"/>
              <a:gd name="connsiteY3" fmla="*/ 3047688 h 3403038"/>
              <a:gd name="connsiteX4" fmla="*/ 2666664 w 2666664"/>
              <a:gd name="connsiteY4" fmla="*/ 3400614 h 3403038"/>
              <a:gd name="connsiteX0" fmla="*/ 3675 w 1479548"/>
              <a:gd name="connsiteY0" fmla="*/ 39793 h 3386228"/>
              <a:gd name="connsiteX1" fmla="*/ 123990 w 1479548"/>
              <a:gd name="connsiteY1" fmla="*/ 31772 h 3386228"/>
              <a:gd name="connsiteX2" fmla="*/ 725570 w 1479548"/>
              <a:gd name="connsiteY2" fmla="*/ 416782 h 3386228"/>
              <a:gd name="connsiteX3" fmla="*/ 1158706 w 1479548"/>
              <a:gd name="connsiteY3" fmla="*/ 3047688 h 3386228"/>
              <a:gd name="connsiteX4" fmla="*/ 1479548 w 1479548"/>
              <a:gd name="connsiteY4" fmla="*/ 3376550 h 3386228"/>
              <a:gd name="connsiteX0" fmla="*/ 3675 w 1479548"/>
              <a:gd name="connsiteY0" fmla="*/ 39793 h 3376550"/>
              <a:gd name="connsiteX1" fmla="*/ 123990 w 1479548"/>
              <a:gd name="connsiteY1" fmla="*/ 31772 h 3376550"/>
              <a:gd name="connsiteX2" fmla="*/ 725570 w 1479548"/>
              <a:gd name="connsiteY2" fmla="*/ 416782 h 3376550"/>
              <a:gd name="connsiteX3" fmla="*/ 1158706 w 1479548"/>
              <a:gd name="connsiteY3" fmla="*/ 3047688 h 3376550"/>
              <a:gd name="connsiteX4" fmla="*/ 1479548 w 1479548"/>
              <a:gd name="connsiteY4" fmla="*/ 3376550 h 3376550"/>
              <a:gd name="connsiteX0" fmla="*/ 3675 w 1158706"/>
              <a:gd name="connsiteY0" fmla="*/ 39793 h 3047688"/>
              <a:gd name="connsiteX1" fmla="*/ 123990 w 1158706"/>
              <a:gd name="connsiteY1" fmla="*/ 31772 h 3047688"/>
              <a:gd name="connsiteX2" fmla="*/ 725570 w 1158706"/>
              <a:gd name="connsiteY2" fmla="*/ 416782 h 3047688"/>
              <a:gd name="connsiteX3" fmla="*/ 1158706 w 1158706"/>
              <a:gd name="connsiteY3" fmla="*/ 3047688 h 3047688"/>
              <a:gd name="connsiteX0" fmla="*/ 3675 w 1222874"/>
              <a:gd name="connsiteY0" fmla="*/ 39793 h 3384572"/>
              <a:gd name="connsiteX1" fmla="*/ 123990 w 1222874"/>
              <a:gd name="connsiteY1" fmla="*/ 31772 h 3384572"/>
              <a:gd name="connsiteX2" fmla="*/ 725570 w 1222874"/>
              <a:gd name="connsiteY2" fmla="*/ 416782 h 3384572"/>
              <a:gd name="connsiteX3" fmla="*/ 1222874 w 1222874"/>
              <a:gd name="connsiteY3" fmla="*/ 3384572 h 3384572"/>
              <a:gd name="connsiteX0" fmla="*/ 8127 w 1227326"/>
              <a:gd name="connsiteY0" fmla="*/ 29264 h 3374043"/>
              <a:gd name="connsiteX1" fmla="*/ 128442 w 1227326"/>
              <a:gd name="connsiteY1" fmla="*/ 21243 h 3374043"/>
              <a:gd name="connsiteX2" fmla="*/ 730022 w 1227326"/>
              <a:gd name="connsiteY2" fmla="*/ 406253 h 3374043"/>
              <a:gd name="connsiteX3" fmla="*/ 1227326 w 1227326"/>
              <a:gd name="connsiteY3" fmla="*/ 3374043 h 3374043"/>
              <a:gd name="connsiteX0" fmla="*/ 9803 w 1229002"/>
              <a:gd name="connsiteY0" fmla="*/ 23662 h 3368441"/>
              <a:gd name="connsiteX1" fmla="*/ 130118 w 1229002"/>
              <a:gd name="connsiteY1" fmla="*/ 15641 h 3368441"/>
              <a:gd name="connsiteX2" fmla="*/ 731698 w 1229002"/>
              <a:gd name="connsiteY2" fmla="*/ 400651 h 3368441"/>
              <a:gd name="connsiteX3" fmla="*/ 1229002 w 1229002"/>
              <a:gd name="connsiteY3" fmla="*/ 3368441 h 3368441"/>
              <a:gd name="connsiteX0" fmla="*/ 9803 w 1229002"/>
              <a:gd name="connsiteY0" fmla="*/ 54301 h 3399080"/>
              <a:gd name="connsiteX1" fmla="*/ 130118 w 1229002"/>
              <a:gd name="connsiteY1" fmla="*/ 6175 h 3399080"/>
              <a:gd name="connsiteX2" fmla="*/ 731698 w 1229002"/>
              <a:gd name="connsiteY2" fmla="*/ 431290 h 3399080"/>
              <a:gd name="connsiteX3" fmla="*/ 1229002 w 1229002"/>
              <a:gd name="connsiteY3" fmla="*/ 3399080 h 3399080"/>
              <a:gd name="connsiteX0" fmla="*/ 0 w 1098884"/>
              <a:gd name="connsiteY0" fmla="*/ 5349 h 3398254"/>
              <a:gd name="connsiteX1" fmla="*/ 601580 w 1098884"/>
              <a:gd name="connsiteY1" fmla="*/ 430464 h 3398254"/>
              <a:gd name="connsiteX2" fmla="*/ 1098884 w 1098884"/>
              <a:gd name="connsiteY2" fmla="*/ 3398254 h 3398254"/>
              <a:gd name="connsiteX0" fmla="*/ 0 w 1098884"/>
              <a:gd name="connsiteY0" fmla="*/ 0 h 3392905"/>
              <a:gd name="connsiteX1" fmla="*/ 601580 w 1098884"/>
              <a:gd name="connsiteY1" fmla="*/ 425115 h 3392905"/>
              <a:gd name="connsiteX2" fmla="*/ 1098884 w 1098884"/>
              <a:gd name="connsiteY2" fmla="*/ 3392905 h 3392905"/>
              <a:gd name="connsiteX0" fmla="*/ 0 w 1243263"/>
              <a:gd name="connsiteY0" fmla="*/ 5348 h 3398253"/>
              <a:gd name="connsiteX1" fmla="*/ 745959 w 1243263"/>
              <a:gd name="connsiteY1" fmla="*/ 430463 h 3398253"/>
              <a:gd name="connsiteX2" fmla="*/ 1243263 w 1243263"/>
              <a:gd name="connsiteY2" fmla="*/ 3398253 h 339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3263" h="3398253">
                <a:moveTo>
                  <a:pt x="0" y="5348"/>
                </a:moveTo>
                <a:cubicBezTo>
                  <a:pt x="160421" y="28075"/>
                  <a:pt x="538749" y="-135021"/>
                  <a:pt x="745959" y="430463"/>
                </a:cubicBezTo>
                <a:cubicBezTo>
                  <a:pt x="953170" y="995947"/>
                  <a:pt x="1117600" y="2904958"/>
                  <a:pt x="1243263" y="3398253"/>
                </a:cubicBezTo>
              </a:path>
            </a:pathLst>
          </a:custGeom>
          <a:noFill/>
          <a:ln w="28575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066675" y="1849339"/>
            <a:ext cx="3264568" cy="4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200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invertebrates</a:t>
            </a:r>
            <a:endParaRPr lang="en-US" altLang="de-DE" sz="22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764632" y="2560988"/>
            <a:ext cx="4812631" cy="3005625"/>
          </a:xfrm>
          <a:custGeom>
            <a:avLst/>
            <a:gdLst>
              <a:gd name="connsiteX0" fmla="*/ 0 w 2703094"/>
              <a:gd name="connsiteY0" fmla="*/ 3022953 h 3022953"/>
              <a:gd name="connsiteX1" fmla="*/ 376989 w 2703094"/>
              <a:gd name="connsiteY1" fmla="*/ 1587184 h 3022953"/>
              <a:gd name="connsiteX2" fmla="*/ 802105 w 2703094"/>
              <a:gd name="connsiteY2" fmla="*/ 159437 h 3022953"/>
              <a:gd name="connsiteX3" fmla="*/ 1427747 w 2703094"/>
              <a:gd name="connsiteY3" fmla="*/ 287774 h 3022953"/>
              <a:gd name="connsiteX4" fmla="*/ 1868905 w 2703094"/>
              <a:gd name="connsiteY4" fmla="*/ 2413353 h 3022953"/>
              <a:gd name="connsiteX5" fmla="*/ 2703094 w 2703094"/>
              <a:gd name="connsiteY5" fmla="*/ 3022953 h 3022953"/>
              <a:gd name="connsiteX0" fmla="*/ 0 w 2703094"/>
              <a:gd name="connsiteY0" fmla="*/ 3051457 h 3051457"/>
              <a:gd name="connsiteX1" fmla="*/ 440061 w 2703094"/>
              <a:gd name="connsiteY1" fmla="*/ 2032783 h 3051457"/>
              <a:gd name="connsiteX2" fmla="*/ 802105 w 2703094"/>
              <a:gd name="connsiteY2" fmla="*/ 187941 h 3051457"/>
              <a:gd name="connsiteX3" fmla="*/ 1427747 w 2703094"/>
              <a:gd name="connsiteY3" fmla="*/ 316278 h 3051457"/>
              <a:gd name="connsiteX4" fmla="*/ 1868905 w 2703094"/>
              <a:gd name="connsiteY4" fmla="*/ 2441857 h 3051457"/>
              <a:gd name="connsiteX5" fmla="*/ 2703094 w 2703094"/>
              <a:gd name="connsiteY5" fmla="*/ 3051457 h 3051457"/>
              <a:gd name="connsiteX0" fmla="*/ 0 w 2703094"/>
              <a:gd name="connsiteY0" fmla="*/ 3051457 h 3051457"/>
              <a:gd name="connsiteX1" fmla="*/ 440061 w 2703094"/>
              <a:gd name="connsiteY1" fmla="*/ 2032783 h 3051457"/>
              <a:gd name="connsiteX2" fmla="*/ 802105 w 2703094"/>
              <a:gd name="connsiteY2" fmla="*/ 187941 h 3051457"/>
              <a:gd name="connsiteX3" fmla="*/ 1427747 w 2703094"/>
              <a:gd name="connsiteY3" fmla="*/ 316278 h 3051457"/>
              <a:gd name="connsiteX4" fmla="*/ 1868905 w 2703094"/>
              <a:gd name="connsiteY4" fmla="*/ 2441857 h 3051457"/>
              <a:gd name="connsiteX5" fmla="*/ 2703094 w 2703094"/>
              <a:gd name="connsiteY5" fmla="*/ 3051457 h 3051457"/>
              <a:gd name="connsiteX0" fmla="*/ 0 w 2703094"/>
              <a:gd name="connsiteY0" fmla="*/ 2993370 h 2993370"/>
              <a:gd name="connsiteX1" fmla="*/ 440061 w 2703094"/>
              <a:gd name="connsiteY1" fmla="*/ 1974696 h 2993370"/>
              <a:gd name="connsiteX2" fmla="*/ 824630 w 2703094"/>
              <a:gd name="connsiteY2" fmla="*/ 226106 h 2993370"/>
              <a:gd name="connsiteX3" fmla="*/ 1427747 w 2703094"/>
              <a:gd name="connsiteY3" fmla="*/ 258191 h 2993370"/>
              <a:gd name="connsiteX4" fmla="*/ 1868905 w 2703094"/>
              <a:gd name="connsiteY4" fmla="*/ 2383770 h 2993370"/>
              <a:gd name="connsiteX5" fmla="*/ 2703094 w 2703094"/>
              <a:gd name="connsiteY5" fmla="*/ 2993370 h 2993370"/>
              <a:gd name="connsiteX0" fmla="*/ 0 w 2703094"/>
              <a:gd name="connsiteY0" fmla="*/ 3005625 h 3005625"/>
              <a:gd name="connsiteX1" fmla="*/ 440061 w 2703094"/>
              <a:gd name="connsiteY1" fmla="*/ 1986951 h 3005625"/>
              <a:gd name="connsiteX2" fmla="*/ 824630 w 2703094"/>
              <a:gd name="connsiteY2" fmla="*/ 238361 h 3005625"/>
              <a:gd name="connsiteX3" fmla="*/ 1427747 w 2703094"/>
              <a:gd name="connsiteY3" fmla="*/ 270446 h 3005625"/>
              <a:gd name="connsiteX4" fmla="*/ 2026586 w 2703094"/>
              <a:gd name="connsiteY4" fmla="*/ 2588530 h 3005625"/>
              <a:gd name="connsiteX5" fmla="*/ 2703094 w 2703094"/>
              <a:gd name="connsiteY5" fmla="*/ 3005625 h 30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3094" h="3005625">
                <a:moveTo>
                  <a:pt x="0" y="3005625"/>
                </a:moveTo>
                <a:cubicBezTo>
                  <a:pt x="202745" y="2670746"/>
                  <a:pt x="302623" y="2448162"/>
                  <a:pt x="440061" y="1986951"/>
                </a:cubicBezTo>
                <a:cubicBezTo>
                  <a:pt x="577499" y="1525740"/>
                  <a:pt x="660016" y="524445"/>
                  <a:pt x="824630" y="238361"/>
                </a:cubicBezTo>
                <a:cubicBezTo>
                  <a:pt x="989244" y="-47723"/>
                  <a:pt x="1227421" y="-121249"/>
                  <a:pt x="1427747" y="270446"/>
                </a:cubicBezTo>
                <a:cubicBezTo>
                  <a:pt x="1628073" y="662141"/>
                  <a:pt x="1814028" y="2132667"/>
                  <a:pt x="2026586" y="2588530"/>
                </a:cubicBezTo>
                <a:cubicBezTo>
                  <a:pt x="2239144" y="3044393"/>
                  <a:pt x="2392278" y="2928756"/>
                  <a:pt x="2703094" y="3005625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eform 26"/>
          <p:cNvSpPr/>
          <p:nvPr/>
        </p:nvSpPr>
        <p:spPr>
          <a:xfrm>
            <a:off x="4636170" y="3469015"/>
            <a:ext cx="3785925" cy="2106067"/>
          </a:xfrm>
          <a:custGeom>
            <a:avLst/>
            <a:gdLst>
              <a:gd name="connsiteX0" fmla="*/ 0 w 2703094"/>
              <a:gd name="connsiteY0" fmla="*/ 3022953 h 3022953"/>
              <a:gd name="connsiteX1" fmla="*/ 376989 w 2703094"/>
              <a:gd name="connsiteY1" fmla="*/ 1587184 h 3022953"/>
              <a:gd name="connsiteX2" fmla="*/ 802105 w 2703094"/>
              <a:gd name="connsiteY2" fmla="*/ 159437 h 3022953"/>
              <a:gd name="connsiteX3" fmla="*/ 1427747 w 2703094"/>
              <a:gd name="connsiteY3" fmla="*/ 287774 h 3022953"/>
              <a:gd name="connsiteX4" fmla="*/ 1868905 w 2703094"/>
              <a:gd name="connsiteY4" fmla="*/ 2413353 h 3022953"/>
              <a:gd name="connsiteX5" fmla="*/ 2703094 w 2703094"/>
              <a:gd name="connsiteY5" fmla="*/ 3022953 h 3022953"/>
              <a:gd name="connsiteX0" fmla="*/ 0 w 2703094"/>
              <a:gd name="connsiteY0" fmla="*/ 3051457 h 3051457"/>
              <a:gd name="connsiteX1" fmla="*/ 440061 w 2703094"/>
              <a:gd name="connsiteY1" fmla="*/ 2032783 h 3051457"/>
              <a:gd name="connsiteX2" fmla="*/ 802105 w 2703094"/>
              <a:gd name="connsiteY2" fmla="*/ 187941 h 3051457"/>
              <a:gd name="connsiteX3" fmla="*/ 1427747 w 2703094"/>
              <a:gd name="connsiteY3" fmla="*/ 316278 h 3051457"/>
              <a:gd name="connsiteX4" fmla="*/ 1868905 w 2703094"/>
              <a:gd name="connsiteY4" fmla="*/ 2441857 h 3051457"/>
              <a:gd name="connsiteX5" fmla="*/ 2703094 w 2703094"/>
              <a:gd name="connsiteY5" fmla="*/ 3051457 h 3051457"/>
              <a:gd name="connsiteX0" fmla="*/ 0 w 2703094"/>
              <a:gd name="connsiteY0" fmla="*/ 3051457 h 3051457"/>
              <a:gd name="connsiteX1" fmla="*/ 440061 w 2703094"/>
              <a:gd name="connsiteY1" fmla="*/ 2032783 h 3051457"/>
              <a:gd name="connsiteX2" fmla="*/ 802105 w 2703094"/>
              <a:gd name="connsiteY2" fmla="*/ 187941 h 3051457"/>
              <a:gd name="connsiteX3" fmla="*/ 1427747 w 2703094"/>
              <a:gd name="connsiteY3" fmla="*/ 316278 h 3051457"/>
              <a:gd name="connsiteX4" fmla="*/ 1868905 w 2703094"/>
              <a:gd name="connsiteY4" fmla="*/ 2441857 h 3051457"/>
              <a:gd name="connsiteX5" fmla="*/ 2703094 w 2703094"/>
              <a:gd name="connsiteY5" fmla="*/ 3051457 h 3051457"/>
              <a:gd name="connsiteX0" fmla="*/ 0 w 2703094"/>
              <a:gd name="connsiteY0" fmla="*/ 2993370 h 2993370"/>
              <a:gd name="connsiteX1" fmla="*/ 440061 w 2703094"/>
              <a:gd name="connsiteY1" fmla="*/ 1974696 h 2993370"/>
              <a:gd name="connsiteX2" fmla="*/ 824630 w 2703094"/>
              <a:gd name="connsiteY2" fmla="*/ 226106 h 2993370"/>
              <a:gd name="connsiteX3" fmla="*/ 1427747 w 2703094"/>
              <a:gd name="connsiteY3" fmla="*/ 258191 h 2993370"/>
              <a:gd name="connsiteX4" fmla="*/ 1868905 w 2703094"/>
              <a:gd name="connsiteY4" fmla="*/ 2383770 h 2993370"/>
              <a:gd name="connsiteX5" fmla="*/ 2703094 w 2703094"/>
              <a:gd name="connsiteY5" fmla="*/ 2993370 h 2993370"/>
              <a:gd name="connsiteX0" fmla="*/ 0 w 2703094"/>
              <a:gd name="connsiteY0" fmla="*/ 3005625 h 3005625"/>
              <a:gd name="connsiteX1" fmla="*/ 440061 w 2703094"/>
              <a:gd name="connsiteY1" fmla="*/ 1986951 h 3005625"/>
              <a:gd name="connsiteX2" fmla="*/ 824630 w 2703094"/>
              <a:gd name="connsiteY2" fmla="*/ 238361 h 3005625"/>
              <a:gd name="connsiteX3" fmla="*/ 1427747 w 2703094"/>
              <a:gd name="connsiteY3" fmla="*/ 270446 h 3005625"/>
              <a:gd name="connsiteX4" fmla="*/ 2026586 w 2703094"/>
              <a:gd name="connsiteY4" fmla="*/ 2588530 h 3005625"/>
              <a:gd name="connsiteX5" fmla="*/ 2703094 w 2703094"/>
              <a:gd name="connsiteY5" fmla="*/ 3005625 h 3005625"/>
              <a:gd name="connsiteX0" fmla="*/ 0 w 2703094"/>
              <a:gd name="connsiteY0" fmla="*/ 3015670 h 3026728"/>
              <a:gd name="connsiteX1" fmla="*/ 440061 w 2703094"/>
              <a:gd name="connsiteY1" fmla="*/ 1996996 h 3026728"/>
              <a:gd name="connsiteX2" fmla="*/ 824630 w 2703094"/>
              <a:gd name="connsiteY2" fmla="*/ 248406 h 3026728"/>
              <a:gd name="connsiteX3" fmla="*/ 1427747 w 2703094"/>
              <a:gd name="connsiteY3" fmla="*/ 280491 h 3026728"/>
              <a:gd name="connsiteX4" fmla="*/ 2411027 w 2703094"/>
              <a:gd name="connsiteY4" fmla="*/ 2753505 h 3026728"/>
              <a:gd name="connsiteX5" fmla="*/ 2703094 w 2703094"/>
              <a:gd name="connsiteY5" fmla="*/ 3015670 h 3026728"/>
              <a:gd name="connsiteX0" fmla="*/ 0 w 2703094"/>
              <a:gd name="connsiteY0" fmla="*/ 3015670 h 3015671"/>
              <a:gd name="connsiteX1" fmla="*/ 440061 w 2703094"/>
              <a:gd name="connsiteY1" fmla="*/ 1996996 h 3015671"/>
              <a:gd name="connsiteX2" fmla="*/ 824630 w 2703094"/>
              <a:gd name="connsiteY2" fmla="*/ 248406 h 3015671"/>
              <a:gd name="connsiteX3" fmla="*/ 1427747 w 2703094"/>
              <a:gd name="connsiteY3" fmla="*/ 280491 h 3015671"/>
              <a:gd name="connsiteX4" fmla="*/ 2411027 w 2703094"/>
              <a:gd name="connsiteY4" fmla="*/ 2753505 h 3015671"/>
              <a:gd name="connsiteX5" fmla="*/ 2703094 w 2703094"/>
              <a:gd name="connsiteY5" fmla="*/ 3015670 h 3015671"/>
              <a:gd name="connsiteX0" fmla="*/ 0 w 2703094"/>
              <a:gd name="connsiteY0" fmla="*/ 3022474 h 3022474"/>
              <a:gd name="connsiteX1" fmla="*/ 656309 w 2703094"/>
              <a:gd name="connsiteY1" fmla="*/ 2117415 h 3022474"/>
              <a:gd name="connsiteX2" fmla="*/ 824630 w 2703094"/>
              <a:gd name="connsiteY2" fmla="*/ 255210 h 3022474"/>
              <a:gd name="connsiteX3" fmla="*/ 1427747 w 2703094"/>
              <a:gd name="connsiteY3" fmla="*/ 287295 h 3022474"/>
              <a:gd name="connsiteX4" fmla="*/ 2411027 w 2703094"/>
              <a:gd name="connsiteY4" fmla="*/ 2760309 h 3022474"/>
              <a:gd name="connsiteX5" fmla="*/ 2703094 w 2703094"/>
              <a:gd name="connsiteY5" fmla="*/ 3022474 h 3022474"/>
              <a:gd name="connsiteX0" fmla="*/ 0 w 2703094"/>
              <a:gd name="connsiteY0" fmla="*/ 3000923 h 3000923"/>
              <a:gd name="connsiteX1" fmla="*/ 656309 w 2703094"/>
              <a:gd name="connsiteY1" fmla="*/ 2095864 h 3000923"/>
              <a:gd name="connsiteX2" fmla="*/ 1088934 w 2703094"/>
              <a:gd name="connsiteY2" fmla="*/ 274975 h 3000923"/>
              <a:gd name="connsiteX3" fmla="*/ 1427747 w 2703094"/>
              <a:gd name="connsiteY3" fmla="*/ 265744 h 3000923"/>
              <a:gd name="connsiteX4" fmla="*/ 2411027 w 2703094"/>
              <a:gd name="connsiteY4" fmla="*/ 2738758 h 3000923"/>
              <a:gd name="connsiteX5" fmla="*/ 2703094 w 2703094"/>
              <a:gd name="connsiteY5" fmla="*/ 3000923 h 3000923"/>
              <a:gd name="connsiteX0" fmla="*/ 0 w 2703094"/>
              <a:gd name="connsiteY0" fmla="*/ 2964089 h 2971257"/>
              <a:gd name="connsiteX1" fmla="*/ 656309 w 2703094"/>
              <a:gd name="connsiteY1" fmla="*/ 2059030 h 2971257"/>
              <a:gd name="connsiteX2" fmla="*/ 1088934 w 2703094"/>
              <a:gd name="connsiteY2" fmla="*/ 238141 h 2971257"/>
              <a:gd name="connsiteX3" fmla="*/ 1716078 w 2703094"/>
              <a:gd name="connsiteY3" fmla="*/ 290881 h 2971257"/>
              <a:gd name="connsiteX4" fmla="*/ 2411027 w 2703094"/>
              <a:gd name="connsiteY4" fmla="*/ 2701924 h 2971257"/>
              <a:gd name="connsiteX5" fmla="*/ 2703094 w 2703094"/>
              <a:gd name="connsiteY5" fmla="*/ 2964089 h 2971257"/>
              <a:gd name="connsiteX0" fmla="*/ 0 w 2703094"/>
              <a:gd name="connsiteY0" fmla="*/ 2970535 h 2977703"/>
              <a:gd name="connsiteX1" fmla="*/ 668323 w 2703094"/>
              <a:gd name="connsiteY1" fmla="*/ 2168762 h 2977703"/>
              <a:gd name="connsiteX2" fmla="*/ 1088934 w 2703094"/>
              <a:gd name="connsiteY2" fmla="*/ 244587 h 2977703"/>
              <a:gd name="connsiteX3" fmla="*/ 1716078 w 2703094"/>
              <a:gd name="connsiteY3" fmla="*/ 297327 h 2977703"/>
              <a:gd name="connsiteX4" fmla="*/ 2411027 w 2703094"/>
              <a:gd name="connsiteY4" fmla="*/ 2708370 h 2977703"/>
              <a:gd name="connsiteX5" fmla="*/ 2703094 w 2703094"/>
              <a:gd name="connsiteY5" fmla="*/ 2970535 h 2977703"/>
              <a:gd name="connsiteX0" fmla="*/ 0 w 2685073"/>
              <a:gd name="connsiteY0" fmla="*/ 2949879 h 2977703"/>
              <a:gd name="connsiteX1" fmla="*/ 650302 w 2685073"/>
              <a:gd name="connsiteY1" fmla="*/ 2168762 h 2977703"/>
              <a:gd name="connsiteX2" fmla="*/ 1070913 w 2685073"/>
              <a:gd name="connsiteY2" fmla="*/ 244587 h 2977703"/>
              <a:gd name="connsiteX3" fmla="*/ 1698057 w 2685073"/>
              <a:gd name="connsiteY3" fmla="*/ 297327 h 2977703"/>
              <a:gd name="connsiteX4" fmla="*/ 2393006 w 2685073"/>
              <a:gd name="connsiteY4" fmla="*/ 2708370 h 2977703"/>
              <a:gd name="connsiteX5" fmla="*/ 2685073 w 2685073"/>
              <a:gd name="connsiteY5" fmla="*/ 2970535 h 2977703"/>
              <a:gd name="connsiteX0" fmla="*/ 0 w 2685073"/>
              <a:gd name="connsiteY0" fmla="*/ 2949879 h 2977703"/>
              <a:gd name="connsiteX1" fmla="*/ 650302 w 2685073"/>
              <a:gd name="connsiteY1" fmla="*/ 2168762 h 2977703"/>
              <a:gd name="connsiteX2" fmla="*/ 1070913 w 2685073"/>
              <a:gd name="connsiteY2" fmla="*/ 244587 h 2977703"/>
              <a:gd name="connsiteX3" fmla="*/ 1698057 w 2685073"/>
              <a:gd name="connsiteY3" fmla="*/ 297327 h 2977703"/>
              <a:gd name="connsiteX4" fmla="*/ 2393006 w 2685073"/>
              <a:gd name="connsiteY4" fmla="*/ 2708370 h 2977703"/>
              <a:gd name="connsiteX5" fmla="*/ 2685073 w 2685073"/>
              <a:gd name="connsiteY5" fmla="*/ 2970535 h 2977703"/>
              <a:gd name="connsiteX0" fmla="*/ 0 w 2685073"/>
              <a:gd name="connsiteY0" fmla="*/ 2949879 h 2989584"/>
              <a:gd name="connsiteX1" fmla="*/ 650302 w 2685073"/>
              <a:gd name="connsiteY1" fmla="*/ 2168762 h 2989584"/>
              <a:gd name="connsiteX2" fmla="*/ 1070913 w 2685073"/>
              <a:gd name="connsiteY2" fmla="*/ 244587 h 2989584"/>
              <a:gd name="connsiteX3" fmla="*/ 1698057 w 2685073"/>
              <a:gd name="connsiteY3" fmla="*/ 297327 h 2989584"/>
              <a:gd name="connsiteX4" fmla="*/ 2393006 w 2685073"/>
              <a:gd name="connsiteY4" fmla="*/ 2708370 h 2989584"/>
              <a:gd name="connsiteX5" fmla="*/ 2685073 w 2685073"/>
              <a:gd name="connsiteY5" fmla="*/ 2970535 h 2989584"/>
              <a:gd name="connsiteX0" fmla="*/ 0 w 2685073"/>
              <a:gd name="connsiteY0" fmla="*/ 2949879 h 2970535"/>
              <a:gd name="connsiteX1" fmla="*/ 650302 w 2685073"/>
              <a:gd name="connsiteY1" fmla="*/ 2168762 h 2970535"/>
              <a:gd name="connsiteX2" fmla="*/ 1070913 w 2685073"/>
              <a:gd name="connsiteY2" fmla="*/ 244587 h 2970535"/>
              <a:gd name="connsiteX3" fmla="*/ 1698057 w 2685073"/>
              <a:gd name="connsiteY3" fmla="*/ 297327 h 2970535"/>
              <a:gd name="connsiteX4" fmla="*/ 2393006 w 2685073"/>
              <a:gd name="connsiteY4" fmla="*/ 2708370 h 2970535"/>
              <a:gd name="connsiteX5" fmla="*/ 2685073 w 2685073"/>
              <a:gd name="connsiteY5" fmla="*/ 2970535 h 2970535"/>
              <a:gd name="connsiteX0" fmla="*/ 0 w 2835245"/>
              <a:gd name="connsiteY0" fmla="*/ 2949879 h 2995796"/>
              <a:gd name="connsiteX1" fmla="*/ 650302 w 2835245"/>
              <a:gd name="connsiteY1" fmla="*/ 2168762 h 2995796"/>
              <a:gd name="connsiteX2" fmla="*/ 1070913 w 2835245"/>
              <a:gd name="connsiteY2" fmla="*/ 244587 h 2995796"/>
              <a:gd name="connsiteX3" fmla="*/ 1698057 w 2835245"/>
              <a:gd name="connsiteY3" fmla="*/ 297327 h 2995796"/>
              <a:gd name="connsiteX4" fmla="*/ 2393006 w 2835245"/>
              <a:gd name="connsiteY4" fmla="*/ 2708370 h 2995796"/>
              <a:gd name="connsiteX5" fmla="*/ 2835245 w 2835245"/>
              <a:gd name="connsiteY5" fmla="*/ 2980864 h 2995796"/>
              <a:gd name="connsiteX0" fmla="*/ 0 w 2835245"/>
              <a:gd name="connsiteY0" fmla="*/ 2967085 h 2998070"/>
              <a:gd name="connsiteX1" fmla="*/ 650302 w 2835245"/>
              <a:gd name="connsiteY1" fmla="*/ 2185968 h 2998070"/>
              <a:gd name="connsiteX2" fmla="*/ 1070913 w 2835245"/>
              <a:gd name="connsiteY2" fmla="*/ 261793 h 2998070"/>
              <a:gd name="connsiteX3" fmla="*/ 1698057 w 2835245"/>
              <a:gd name="connsiteY3" fmla="*/ 314533 h 2998070"/>
              <a:gd name="connsiteX4" fmla="*/ 2835245 w 2835245"/>
              <a:gd name="connsiteY4" fmla="*/ 2998070 h 2998070"/>
              <a:gd name="connsiteX0" fmla="*/ 0 w 2835245"/>
              <a:gd name="connsiteY0" fmla="*/ 3011027 h 3042012"/>
              <a:gd name="connsiteX1" fmla="*/ 650302 w 2835245"/>
              <a:gd name="connsiteY1" fmla="*/ 2229910 h 3042012"/>
              <a:gd name="connsiteX2" fmla="*/ 1070913 w 2835245"/>
              <a:gd name="connsiteY2" fmla="*/ 305735 h 3042012"/>
              <a:gd name="connsiteX3" fmla="*/ 1974375 w 2835245"/>
              <a:gd name="connsiteY3" fmla="*/ 286175 h 3042012"/>
              <a:gd name="connsiteX4" fmla="*/ 2835245 w 2835245"/>
              <a:gd name="connsiteY4" fmla="*/ 3042012 h 3042012"/>
              <a:gd name="connsiteX0" fmla="*/ 0 w 2835245"/>
              <a:gd name="connsiteY0" fmla="*/ 2936626 h 2967611"/>
              <a:gd name="connsiteX1" fmla="*/ 650302 w 2835245"/>
              <a:gd name="connsiteY1" fmla="*/ 2155509 h 2967611"/>
              <a:gd name="connsiteX2" fmla="*/ 1263134 w 2835245"/>
              <a:gd name="connsiteY2" fmla="*/ 406921 h 2967611"/>
              <a:gd name="connsiteX3" fmla="*/ 1974375 w 2835245"/>
              <a:gd name="connsiteY3" fmla="*/ 211774 h 2967611"/>
              <a:gd name="connsiteX4" fmla="*/ 2835245 w 2835245"/>
              <a:gd name="connsiteY4" fmla="*/ 2967611 h 2967611"/>
              <a:gd name="connsiteX0" fmla="*/ 0 w 2835245"/>
              <a:gd name="connsiteY0" fmla="*/ 2939165 h 2970150"/>
              <a:gd name="connsiteX1" fmla="*/ 800474 w 2835245"/>
              <a:gd name="connsiteY1" fmla="*/ 2220020 h 2970150"/>
              <a:gd name="connsiteX2" fmla="*/ 1263134 w 2835245"/>
              <a:gd name="connsiteY2" fmla="*/ 409460 h 2970150"/>
              <a:gd name="connsiteX3" fmla="*/ 1974375 w 2835245"/>
              <a:gd name="connsiteY3" fmla="*/ 214313 h 2970150"/>
              <a:gd name="connsiteX4" fmla="*/ 2835245 w 2835245"/>
              <a:gd name="connsiteY4" fmla="*/ 2970150 h 2970150"/>
              <a:gd name="connsiteX0" fmla="*/ 0 w 2835245"/>
              <a:gd name="connsiteY0" fmla="*/ 2939165 h 2970650"/>
              <a:gd name="connsiteX1" fmla="*/ 800474 w 2835245"/>
              <a:gd name="connsiteY1" fmla="*/ 2220020 h 2970650"/>
              <a:gd name="connsiteX2" fmla="*/ 1263134 w 2835245"/>
              <a:gd name="connsiteY2" fmla="*/ 409460 h 2970650"/>
              <a:gd name="connsiteX3" fmla="*/ 1974375 w 2835245"/>
              <a:gd name="connsiteY3" fmla="*/ 214313 h 2970650"/>
              <a:gd name="connsiteX4" fmla="*/ 2835245 w 2835245"/>
              <a:gd name="connsiteY4" fmla="*/ 2970150 h 2970650"/>
              <a:gd name="connsiteX0" fmla="*/ 0 w 2835245"/>
              <a:gd name="connsiteY0" fmla="*/ 2728792 h 2760357"/>
              <a:gd name="connsiteX1" fmla="*/ 800474 w 2835245"/>
              <a:gd name="connsiteY1" fmla="*/ 2009647 h 2760357"/>
              <a:gd name="connsiteX2" fmla="*/ 1263134 w 2835245"/>
              <a:gd name="connsiteY2" fmla="*/ 199087 h 2760357"/>
              <a:gd name="connsiteX3" fmla="*/ 1932327 w 2835245"/>
              <a:gd name="connsiteY3" fmla="*/ 334456 h 2760357"/>
              <a:gd name="connsiteX4" fmla="*/ 2835245 w 2835245"/>
              <a:gd name="connsiteY4" fmla="*/ 2759777 h 2760357"/>
              <a:gd name="connsiteX0" fmla="*/ 0 w 2835245"/>
              <a:gd name="connsiteY0" fmla="*/ 2680393 h 2711954"/>
              <a:gd name="connsiteX1" fmla="*/ 800474 w 2835245"/>
              <a:gd name="connsiteY1" fmla="*/ 1961248 h 2711954"/>
              <a:gd name="connsiteX2" fmla="*/ 1383272 w 2835245"/>
              <a:gd name="connsiteY2" fmla="*/ 233316 h 2711954"/>
              <a:gd name="connsiteX3" fmla="*/ 1932327 w 2835245"/>
              <a:gd name="connsiteY3" fmla="*/ 286057 h 2711954"/>
              <a:gd name="connsiteX4" fmla="*/ 2835245 w 2835245"/>
              <a:gd name="connsiteY4" fmla="*/ 2711378 h 271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5245" h="2711954">
                <a:moveTo>
                  <a:pt x="0" y="2680393"/>
                </a:moveTo>
                <a:cubicBezTo>
                  <a:pt x="244794" y="2448800"/>
                  <a:pt x="569929" y="2369094"/>
                  <a:pt x="800474" y="1961248"/>
                </a:cubicBezTo>
                <a:cubicBezTo>
                  <a:pt x="1031019" y="1553402"/>
                  <a:pt x="1194630" y="512514"/>
                  <a:pt x="1383272" y="233316"/>
                </a:cubicBezTo>
                <a:cubicBezTo>
                  <a:pt x="1571914" y="-45882"/>
                  <a:pt x="1690332" y="-126953"/>
                  <a:pt x="1932327" y="286057"/>
                </a:cubicBezTo>
                <a:cubicBezTo>
                  <a:pt x="2174322" y="699067"/>
                  <a:pt x="2424132" y="2751367"/>
                  <a:pt x="2835245" y="2711378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163949" y="3212829"/>
            <a:ext cx="894005" cy="70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02" rIns="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0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altLang="de-DE" sz="2000" dirty="0" err="1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imno-philic</a:t>
            </a:r>
            <a:endParaRPr lang="en-US" altLang="de-DE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333780" y="2960107"/>
            <a:ext cx="894005" cy="70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02" rIns="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000" dirty="0" err="1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rheo-philic</a:t>
            </a:r>
            <a:endParaRPr lang="en-US" altLang="de-DE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433226" y="3814196"/>
            <a:ext cx="894005" cy="70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02" rIns="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sz="2000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altLang="de-DE" sz="2000" dirty="0" err="1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heo-biont</a:t>
            </a:r>
            <a:endParaRPr lang="en-US" altLang="de-DE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2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34" grpId="0" animBg="1"/>
      <p:bldP spid="35" grpId="0"/>
      <p:bldP spid="36" grpId="0"/>
      <p:bldP spid="37" grpId="0"/>
      <p:bldP spid="6" grpId="0"/>
      <p:bldP spid="21" grpId="0" animBg="1"/>
      <p:bldP spid="23" grpId="0"/>
      <p:bldP spid="4" grpId="0" animBg="1"/>
      <p:bldP spid="27" grpId="0" animBg="1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809625" y="1231902"/>
            <a:ext cx="7559675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pitchFamily="34" charset="0"/>
                <a:ea typeface="ＭＳ Ｐゴシック"/>
                <a:cs typeface="Verdana" pitchFamily="34" charset="0"/>
              </a:rPr>
              <a:t>Aim</a:t>
            </a:r>
          </a:p>
        </p:txBody>
      </p:sp>
      <p:sp>
        <p:nvSpPr>
          <p:cNvPr id="5" name="Textfeld 1"/>
          <p:cNvSpPr txBox="1"/>
          <p:nvPr/>
        </p:nvSpPr>
        <p:spPr>
          <a:xfrm>
            <a:off x="2831432" y="3708504"/>
            <a:ext cx="34811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200" b="1" dirty="0" smtClean="0">
                <a:solidFill>
                  <a:srgbClr val="000066"/>
                </a:solidFill>
              </a:rPr>
              <a:t>Taxa</a:t>
            </a:r>
          </a:p>
          <a:p>
            <a:pPr algn="ctr">
              <a:spcAft>
                <a:spcPts val="1200"/>
              </a:spcAft>
            </a:pPr>
            <a:r>
              <a:rPr lang="en-GB" sz="2200" b="1" dirty="0" smtClean="0">
                <a:solidFill>
                  <a:srgbClr val="000066"/>
                </a:solidFill>
              </a:rPr>
              <a:t>Indicators </a:t>
            </a:r>
            <a:r>
              <a:rPr lang="en-GB" sz="2200" dirty="0" smtClean="0">
                <a:solidFill>
                  <a:srgbClr val="000066"/>
                </a:solidFill>
              </a:rPr>
              <a:t>&amp;</a:t>
            </a:r>
            <a:r>
              <a:rPr lang="en-GB" sz="2200" b="1" dirty="0" smtClean="0">
                <a:solidFill>
                  <a:srgbClr val="000066"/>
                </a:solidFill>
              </a:rPr>
              <a:t> metrics </a:t>
            </a:r>
          </a:p>
          <a:p>
            <a:pPr algn="ctr">
              <a:spcAft>
                <a:spcPts val="1200"/>
              </a:spcAft>
            </a:pPr>
            <a:r>
              <a:rPr lang="en-GB" sz="2200" b="1" dirty="0" smtClean="0">
                <a:solidFill>
                  <a:srgbClr val="000066"/>
                </a:solidFill>
              </a:rPr>
              <a:t>Methods</a:t>
            </a:r>
          </a:p>
          <a:p>
            <a:pPr algn="ctr">
              <a:spcAft>
                <a:spcPts val="1200"/>
              </a:spcAft>
            </a:pPr>
            <a:r>
              <a:rPr lang="en-GB" sz="2200" b="1" dirty="0" smtClean="0">
                <a:solidFill>
                  <a:srgbClr val="000066"/>
                </a:solidFill>
              </a:rPr>
              <a:t>Application</a:t>
            </a:r>
            <a:endParaRPr lang="en-GB" sz="2200" b="1" dirty="0">
              <a:solidFill>
                <a:srgbClr val="000066"/>
              </a:solidFill>
            </a:endParaRPr>
          </a:p>
        </p:txBody>
      </p:sp>
      <p:sp>
        <p:nvSpPr>
          <p:cNvPr id="6" name="Textfeld 1"/>
          <p:cNvSpPr txBox="1"/>
          <p:nvPr/>
        </p:nvSpPr>
        <p:spPr>
          <a:xfrm>
            <a:off x="468536" y="1773788"/>
            <a:ext cx="8335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rgbClr val="000066"/>
                </a:solidFill>
              </a:rPr>
              <a:t>Learn </a:t>
            </a:r>
            <a:r>
              <a:rPr lang="en-GB" sz="2200" dirty="0">
                <a:solidFill>
                  <a:srgbClr val="000066"/>
                </a:solidFill>
              </a:rPr>
              <a:t>about </a:t>
            </a:r>
            <a:r>
              <a:rPr lang="en-GB" sz="2200" dirty="0" smtClean="0">
                <a:solidFill>
                  <a:srgbClr val="000066"/>
                </a:solidFill>
              </a:rPr>
              <a:t>the </a:t>
            </a:r>
            <a:r>
              <a:rPr lang="en-GB" sz="2200" b="1" dirty="0" smtClean="0">
                <a:solidFill>
                  <a:srgbClr val="000066"/>
                </a:solidFill>
              </a:rPr>
              <a:t>what</a:t>
            </a:r>
            <a:r>
              <a:rPr lang="en-GB" sz="2200" dirty="0" smtClean="0">
                <a:solidFill>
                  <a:srgbClr val="000066"/>
                </a:solidFill>
              </a:rPr>
              <a:t> </a:t>
            </a:r>
            <a:r>
              <a:rPr lang="en-GB" sz="2200" dirty="0">
                <a:solidFill>
                  <a:srgbClr val="000066"/>
                </a:solidFill>
              </a:rPr>
              <a:t>and </a:t>
            </a:r>
            <a:r>
              <a:rPr lang="en-GB" sz="2200" b="1" dirty="0" smtClean="0">
                <a:solidFill>
                  <a:srgbClr val="000066"/>
                </a:solidFill>
              </a:rPr>
              <a:t>how</a:t>
            </a:r>
          </a:p>
          <a:p>
            <a:pPr algn="ctr"/>
            <a:r>
              <a:rPr lang="en-US" sz="2200" dirty="0">
                <a:solidFill>
                  <a:srgbClr val="000066"/>
                </a:solidFill>
              </a:rPr>
              <a:t>to assess ecologic effects of </a:t>
            </a:r>
            <a:r>
              <a:rPr lang="en-US" sz="2200" dirty="0" smtClean="0">
                <a:solidFill>
                  <a:srgbClr val="000066"/>
                </a:solidFill>
              </a:rPr>
              <a:t>hydromorphological </a:t>
            </a:r>
            <a:r>
              <a:rPr lang="en-US" sz="2200" dirty="0">
                <a:solidFill>
                  <a:srgbClr val="000066"/>
                </a:solidFill>
              </a:rPr>
              <a:t>change, degradation and rehabilitation </a:t>
            </a:r>
            <a:endParaRPr lang="en-GB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Indicators</a:t>
            </a:r>
            <a:endParaRPr lang="en-US" sz="2400" dirty="0">
              <a:solidFill>
                <a:srgbClr val="00006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6" y="1231902"/>
            <a:ext cx="4956693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assessment</a:t>
            </a: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2928032" y="1647946"/>
            <a:ext cx="3087636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specifically …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446" y="1623883"/>
            <a:ext cx="2268000" cy="17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0" descr="Barbus barbus spaw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1135" y="4267200"/>
            <a:ext cx="3670764" cy="24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U:\Wolter\Datenordner\Abbildungen\FIA_WA\viele_Eier_13.4.05_kl.Laichnest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66855" y="2079908"/>
            <a:ext cx="2695044" cy="20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4"/>
          <p:cNvSpPr txBox="1"/>
          <p:nvPr/>
        </p:nvSpPr>
        <p:spPr>
          <a:xfrm>
            <a:off x="7175443" y="6345938"/>
            <a:ext cx="160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solidFill>
                  <a:srgbClr val="FFFF00"/>
                </a:solidFill>
              </a:rPr>
              <a:t>Foto: Jörg Freyhof</a:t>
            </a:r>
            <a:endParaRPr lang="en-GB" sz="1200">
              <a:solidFill>
                <a:srgbClr val="FFFF00"/>
              </a:solidFill>
            </a:endParaRPr>
          </a:p>
        </p:txBody>
      </p:sp>
      <p:pic>
        <p:nvPicPr>
          <p:cNvPr id="2051" name="Picture 3" descr="U:\Wolter\Datenordner\Abbildungen\Fluesse\Schottland\DSC0088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446" y="5040107"/>
            <a:ext cx="2268000" cy="17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Wolter\Datenordner\Abbildungen\Fluesse\Leon\DSC0067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446" y="3325504"/>
            <a:ext cx="2268000" cy="17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638927" y="2554630"/>
            <a:ext cx="3705726" cy="120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gravel preferring and gravel-depending species</a:t>
            </a: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2501447" y="4803678"/>
            <a:ext cx="2789688" cy="101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sz="20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e.g., </a:t>
            </a:r>
            <a:r>
              <a:rPr lang="en-US" altLang="de-DE" sz="2000" dirty="0" err="1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lithophilic</a:t>
            </a:r>
            <a:r>
              <a:rPr lang="en-US" altLang="de-DE" sz="2000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fish, gravel spawner with benthic larvae</a:t>
            </a:r>
          </a:p>
        </p:txBody>
      </p:sp>
    </p:spTree>
    <p:extLst>
      <p:ext uri="{BB962C8B-B14F-4D97-AF65-F5344CB8AC3E}">
        <p14:creationId xmlns:p14="http://schemas.microsoft.com/office/powerpoint/2010/main" xmlns="" val="15439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66"/>
                </a:solidFill>
              </a:rPr>
              <a:t>Indicators</a:t>
            </a:r>
            <a:endParaRPr lang="en-GB" sz="2400" dirty="0">
              <a:solidFill>
                <a:srgbClr val="000066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6" y="1231902"/>
            <a:ext cx="4956693" cy="36036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Verdana" pitchFamily="34" charset="0"/>
                <a:ea typeface="ＭＳ Ｐゴシック"/>
                <a:cs typeface="Verdana" pitchFamily="34" charset="0"/>
              </a:rPr>
              <a:t>Status assessment</a:t>
            </a:r>
          </a:p>
        </p:txBody>
      </p:sp>
      <p:pic>
        <p:nvPicPr>
          <p:cNvPr id="14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35044" y="4698994"/>
            <a:ext cx="1888800" cy="1800000"/>
          </a:xfrm>
          <a:prstGeom prst="rect">
            <a:avLst/>
          </a:prstGeom>
        </p:spPr>
      </p:pic>
      <p:pic>
        <p:nvPicPr>
          <p:cNvPr id="21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95899" y="4698994"/>
            <a:ext cx="2400000" cy="1800000"/>
          </a:xfrm>
          <a:prstGeom prst="rect">
            <a:avLst/>
          </a:prstGeom>
        </p:spPr>
      </p:pic>
      <p:pic>
        <p:nvPicPr>
          <p:cNvPr id="22" name="Grafi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23710" y="4698994"/>
            <a:ext cx="2400000" cy="180000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35310" y="1696537"/>
            <a:ext cx="5899816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specifically … at the reach level</a:t>
            </a:r>
          </a:p>
        </p:txBody>
      </p:sp>
      <p:pic>
        <p:nvPicPr>
          <p:cNvPr id="10" name="Picture 2" descr="Slide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0040" y="1783081"/>
            <a:ext cx="1627632" cy="471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2"/>
          <p:cNvSpPr/>
          <p:nvPr/>
        </p:nvSpPr>
        <p:spPr>
          <a:xfrm>
            <a:off x="512064" y="3749040"/>
            <a:ext cx="1243584" cy="877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87709" y="2755316"/>
            <a:ext cx="6415420" cy="83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6" tIns="45702" rIns="91406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de-D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 assemblage integrates over functional process zones</a:t>
            </a:r>
          </a:p>
        </p:txBody>
      </p:sp>
    </p:spTree>
    <p:extLst>
      <p:ext uri="{BB962C8B-B14F-4D97-AF65-F5344CB8AC3E}">
        <p14:creationId xmlns:p14="http://schemas.microsoft.com/office/powerpoint/2010/main" xmlns="" val="8381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lide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0040" y="1783081"/>
            <a:ext cx="1627632" cy="471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12064" y="3749040"/>
            <a:ext cx="1243584" cy="877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66"/>
                </a:solidFill>
              </a:rPr>
              <a:t>Fish zonation</a:t>
            </a:r>
            <a:endParaRPr lang="en-GB" sz="2400" dirty="0">
              <a:solidFill>
                <a:srgbClr val="000066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5" y="1231902"/>
            <a:ext cx="4247007" cy="36036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Verdana" pitchFamily="34" charset="0"/>
                <a:ea typeface="ＭＳ Ｐゴシック"/>
                <a:cs typeface="Verdana" pitchFamily="34" charset="0"/>
              </a:rPr>
              <a:t>Functional process zone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79995" y="1653151"/>
            <a:ext cx="7368109" cy="20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11096" y="4332377"/>
            <a:ext cx="7037007" cy="183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06317" y="3850107"/>
            <a:ext cx="2715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err="1" smtClean="0">
                <a:solidFill>
                  <a:srgbClr val="000066"/>
                </a:solidFill>
              </a:rPr>
              <a:t>Fish</a:t>
            </a:r>
            <a:r>
              <a:rPr lang="de-DE" sz="2200" dirty="0" smtClean="0">
                <a:solidFill>
                  <a:srgbClr val="000066"/>
                </a:solidFill>
              </a:rPr>
              <a:t> Region Index</a:t>
            </a:r>
            <a:endParaRPr lang="de-DE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8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lide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0040" y="1783081"/>
            <a:ext cx="1627632" cy="471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12064" y="3749040"/>
            <a:ext cx="1243584" cy="877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350008" y="1186283"/>
            <a:ext cx="601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66"/>
                </a:solidFill>
              </a:rPr>
              <a:t>Fish zonation</a:t>
            </a:r>
            <a:endParaRPr lang="en-GB" sz="2400" dirty="0">
              <a:solidFill>
                <a:srgbClr val="000066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809625" y="1231902"/>
            <a:ext cx="4247007" cy="36036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Verdana" pitchFamily="34" charset="0"/>
                <a:ea typeface="ＭＳ Ｐゴシック"/>
                <a:cs typeface="Verdana" pitchFamily="34" charset="0"/>
              </a:rPr>
              <a:t>Functional process zone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79995" y="1653151"/>
            <a:ext cx="7368109" cy="20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7322" y="3656064"/>
            <a:ext cx="6931983" cy="232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3284" y="6176213"/>
            <a:ext cx="67296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 err="1" smtClean="0">
                <a:solidFill>
                  <a:srgbClr val="000066"/>
                </a:solidFill>
              </a:rPr>
              <a:t>Number</a:t>
            </a:r>
            <a:r>
              <a:rPr lang="de-DE" sz="2200" dirty="0" smtClean="0">
                <a:solidFill>
                  <a:srgbClr val="000066"/>
                </a:solidFill>
              </a:rPr>
              <a:t> </a:t>
            </a:r>
            <a:r>
              <a:rPr lang="de-DE" sz="2200" dirty="0" err="1" smtClean="0">
                <a:solidFill>
                  <a:srgbClr val="000066"/>
                </a:solidFill>
              </a:rPr>
              <a:t>of</a:t>
            </a:r>
            <a:r>
              <a:rPr lang="de-DE" sz="2200" dirty="0" smtClean="0">
                <a:solidFill>
                  <a:srgbClr val="000066"/>
                </a:solidFill>
              </a:rPr>
              <a:t> </a:t>
            </a:r>
            <a:r>
              <a:rPr lang="de-DE" sz="2200" dirty="0" err="1" smtClean="0">
                <a:solidFill>
                  <a:srgbClr val="000066"/>
                </a:solidFill>
              </a:rPr>
              <a:t>region-specific</a:t>
            </a:r>
            <a:r>
              <a:rPr lang="de-DE" sz="2200" dirty="0" smtClean="0">
                <a:solidFill>
                  <a:srgbClr val="000066"/>
                </a:solidFill>
              </a:rPr>
              <a:t> </a:t>
            </a:r>
            <a:r>
              <a:rPr lang="de-DE" sz="2200" dirty="0" err="1" smtClean="0">
                <a:solidFill>
                  <a:srgbClr val="000066"/>
                </a:solidFill>
              </a:rPr>
              <a:t>species</a:t>
            </a:r>
            <a:endParaRPr lang="de-DE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54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assess what</a:t>
            </a:r>
            <a:endParaRPr lang="en-US" dirty="0"/>
          </a:p>
        </p:txBody>
      </p:sp>
      <p:pic>
        <p:nvPicPr>
          <p:cNvPr id="2050" name="Picture 2" descr="U:\Wolter\Datenordner\Abbildungen\Wasserstrassen\Oder\Oder 08062009\DSC0438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41826" y="1592643"/>
            <a:ext cx="8660163" cy="50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5827" y="5882665"/>
            <a:ext cx="720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Adult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fish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3296" y="4011655"/>
            <a:ext cx="1013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Juvenile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fish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80271" y="2833884"/>
            <a:ext cx="2135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Carabid</a:t>
            </a:r>
            <a:r>
              <a:rPr lang="en-US" dirty="0" smtClean="0">
                <a:solidFill>
                  <a:srgbClr val="FFFF00"/>
                </a:solidFill>
              </a:rPr>
              <a:t> beetles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11910" y="2239524"/>
            <a:ext cx="2390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Floodplain vegetation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56261" y="1749971"/>
            <a:ext cx="2191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Riparian vegetation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2326" y="5183135"/>
            <a:ext cx="1055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Aquatic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plants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3431" y="4771812"/>
            <a:ext cx="2433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Macroinvertebrates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0307" y="2875450"/>
            <a:ext cx="1385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Amphibians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Mussels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Snails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6186" y="4419602"/>
            <a:ext cx="332457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Objectives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Indicators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Sampling strategy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Sampling sites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2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809625" y="1231902"/>
            <a:ext cx="7559675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pitchFamily="34" charset="0"/>
                <a:ea typeface="ＭＳ Ｐゴシック"/>
                <a:cs typeface="Verdana" pitchFamily="34" charset="0"/>
              </a:rPr>
              <a:t>Aim</a:t>
            </a:r>
          </a:p>
        </p:txBody>
      </p:sp>
      <p:sp>
        <p:nvSpPr>
          <p:cNvPr id="6" name="Textfeld 1"/>
          <p:cNvSpPr txBox="1"/>
          <p:nvPr/>
        </p:nvSpPr>
        <p:spPr>
          <a:xfrm>
            <a:off x="1088213" y="1199456"/>
            <a:ext cx="7716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rgbClr val="000066"/>
                </a:solidFill>
              </a:rPr>
              <a:t>What</a:t>
            </a:r>
            <a:r>
              <a:rPr lang="en-GB" sz="2200" dirty="0">
                <a:solidFill>
                  <a:srgbClr val="000066"/>
                </a:solidFill>
              </a:rPr>
              <a:t> </a:t>
            </a:r>
            <a:r>
              <a:rPr lang="en-GB" sz="2200" dirty="0" smtClean="0">
                <a:solidFill>
                  <a:srgbClr val="000066"/>
                </a:solidFill>
              </a:rPr>
              <a:t>is lost or gained? </a:t>
            </a:r>
            <a:r>
              <a:rPr lang="en-GB" sz="2200" b="1" dirty="0">
                <a:solidFill>
                  <a:srgbClr val="000066"/>
                </a:solidFill>
              </a:rPr>
              <a:t>H</a:t>
            </a:r>
            <a:r>
              <a:rPr lang="en-GB" sz="2200" b="1" dirty="0" smtClean="0">
                <a:solidFill>
                  <a:srgbClr val="000066"/>
                </a:solidFill>
              </a:rPr>
              <a:t>ow</a:t>
            </a:r>
            <a:r>
              <a:rPr lang="en-GB" sz="2200" dirty="0" smtClean="0">
                <a:solidFill>
                  <a:srgbClr val="000066"/>
                </a:solidFill>
              </a:rPr>
              <a:t> do biota respond?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0929" y="1637898"/>
            <a:ext cx="3636761" cy="2700000"/>
            <a:chOff x="650928" y="1909950"/>
            <a:chExt cx="3636761" cy="2700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89" y="1909950"/>
              <a:ext cx="3600000" cy="27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50928" y="4390632"/>
              <a:ext cx="14975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err="1" smtClean="0">
                  <a:solidFill>
                    <a:srgbClr val="FFFF00"/>
                  </a:solidFill>
                </a:rPr>
                <a:t>Kuban</a:t>
              </a:r>
              <a:r>
                <a:rPr lang="de-DE" sz="800" dirty="0" smtClean="0">
                  <a:solidFill>
                    <a:srgbClr val="FFFF00"/>
                  </a:solidFill>
                </a:rPr>
                <a:t>, Foto: </a:t>
              </a:r>
              <a:r>
                <a:rPr lang="de-DE" sz="800" dirty="0" err="1" smtClean="0">
                  <a:solidFill>
                    <a:srgbClr val="FFFF00"/>
                  </a:solidFill>
                </a:rPr>
                <a:t>Sukhodolov</a:t>
              </a:r>
              <a:endParaRPr lang="de-DE" sz="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37072" y="1637898"/>
            <a:ext cx="3603625" cy="2723332"/>
            <a:chOff x="4537071" y="1637898"/>
            <a:chExt cx="3603625" cy="272333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071" y="1637898"/>
              <a:ext cx="3603625" cy="2689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44056" y="4145786"/>
              <a:ext cx="10839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>
                  <a:solidFill>
                    <a:srgbClr val="FFFF00"/>
                  </a:solidFill>
                </a:rPr>
                <a:t>Elbe, Foto: Pusch</a:t>
              </a:r>
              <a:endParaRPr lang="de-DE" sz="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37071" y="4329741"/>
            <a:ext cx="3600000" cy="2408503"/>
            <a:chOff x="4544056" y="4035017"/>
            <a:chExt cx="3600000" cy="240850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056" y="4035017"/>
              <a:ext cx="3600000" cy="2408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61315" y="6202291"/>
              <a:ext cx="1156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>
                  <a:solidFill>
                    <a:srgbClr val="FFFF00"/>
                  </a:solidFill>
                </a:rPr>
                <a:t>Lahn, Foto: Hering</a:t>
              </a:r>
              <a:endParaRPr lang="de-DE" sz="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7689" y="4318001"/>
            <a:ext cx="3600000" cy="2420243"/>
            <a:chOff x="650928" y="3899915"/>
            <a:chExt cx="3600000" cy="242024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8" y="3899915"/>
              <a:ext cx="3600000" cy="2410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2416" y="6104714"/>
              <a:ext cx="11560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>
                  <a:solidFill>
                    <a:srgbClr val="FFFF00"/>
                  </a:solidFill>
                </a:rPr>
                <a:t>Lahn, Foto: Hering</a:t>
              </a:r>
              <a:endParaRPr lang="de-DE" sz="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4231934" y="4196074"/>
            <a:ext cx="312694" cy="2550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1"/>
          <p:cNvSpPr txBox="1"/>
          <p:nvPr/>
        </p:nvSpPr>
        <p:spPr>
          <a:xfrm>
            <a:off x="809625" y="5931398"/>
            <a:ext cx="7246163" cy="430887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66"/>
                </a:solidFill>
              </a:rPr>
              <a:t>What</a:t>
            </a:r>
            <a:r>
              <a:rPr lang="en-US" sz="2200" dirty="0" smtClean="0">
                <a:solidFill>
                  <a:srgbClr val="000066"/>
                </a:solidFill>
              </a:rPr>
              <a:t> should be measured </a:t>
            </a:r>
            <a:r>
              <a:rPr lang="en-US" sz="2200" dirty="0">
                <a:solidFill>
                  <a:srgbClr val="000066"/>
                </a:solidFill>
              </a:rPr>
              <a:t>and </a:t>
            </a:r>
            <a:r>
              <a:rPr lang="en-US" sz="2200" b="1" dirty="0" smtClean="0">
                <a:solidFill>
                  <a:srgbClr val="000066"/>
                </a:solidFill>
              </a:rPr>
              <a:t>how</a:t>
            </a:r>
            <a:r>
              <a:rPr lang="en-US" sz="2200" dirty="0" smtClean="0">
                <a:solidFill>
                  <a:srgbClr val="000066"/>
                </a:solidFill>
              </a:rPr>
              <a:t>? </a:t>
            </a:r>
            <a:endParaRPr lang="en-GB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43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809625" y="1231902"/>
            <a:ext cx="7559675" cy="360363"/>
          </a:xfrm>
        </p:spPr>
        <p:txBody>
          <a:bodyPr/>
          <a:lstStyle/>
          <a:p>
            <a:pPr eaLnBrk="1" hangingPunct="1"/>
            <a:r>
              <a:rPr lang="en-US" dirty="0">
                <a:latin typeface="Verdana" pitchFamily="34" charset="0"/>
                <a:ea typeface="ＭＳ Ｐゴシック"/>
                <a:cs typeface="Verdana" pitchFamily="34" charset="0"/>
              </a:rPr>
              <a:t>What is lost </a:t>
            </a:r>
            <a:endParaRPr lang="en-US" dirty="0" smtClean="0">
              <a:latin typeface="Verdana" pitchFamily="34" charset="0"/>
              <a:ea typeface="ＭＳ Ｐゴシック"/>
              <a:cs typeface="Verdana" pitchFamily="34" charset="0"/>
            </a:endParaRPr>
          </a:p>
        </p:txBody>
      </p:sp>
      <p:pic>
        <p:nvPicPr>
          <p:cNvPr id="1027" name="Picture 3" descr="U:\Wolter\Datenordner\Abbildungen\Wasserstrassen\Rhein\VersuchsstreckeWorms\PB08003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63098" y="1637607"/>
            <a:ext cx="5507091" cy="50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269" y="2085739"/>
            <a:ext cx="32288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66"/>
                </a:solidFill>
              </a:rPr>
              <a:t>Littoral habitats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66"/>
                </a:solidFill>
              </a:rPr>
              <a:t>Habitat complexity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66"/>
                </a:solidFill>
              </a:rPr>
              <a:t>Large wood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66"/>
                </a:solidFill>
              </a:rPr>
              <a:t>Depth &amp; width variability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66"/>
                </a:solidFill>
              </a:rPr>
              <a:t>Flow velocity </a:t>
            </a:r>
            <a:r>
              <a:rPr lang="en-US" sz="2200" dirty="0" smtClean="0">
                <a:solidFill>
                  <a:srgbClr val="000066"/>
                </a:solidFill>
              </a:rPr>
              <a:t>patterns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66"/>
                </a:solidFill>
              </a:rPr>
              <a:t>Lateral connectivity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66"/>
                </a:solidFill>
              </a:rPr>
              <a:t>Flood plains</a:t>
            </a:r>
          </a:p>
        </p:txBody>
      </p:sp>
    </p:spTree>
    <p:extLst>
      <p:ext uri="{BB962C8B-B14F-4D97-AF65-F5344CB8AC3E}">
        <p14:creationId xmlns:p14="http://schemas.microsoft.com/office/powerpoint/2010/main" xmlns="" val="17064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affected</a:t>
            </a:r>
            <a:endParaRPr lang="en-US" dirty="0"/>
          </a:p>
        </p:txBody>
      </p:sp>
      <p:pic>
        <p:nvPicPr>
          <p:cNvPr id="2050" name="Picture 2" descr="U:\Wolter\Datenordner\Abbildungen\Wasserstrassen\Oder\Oder 08062009\DSC0438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41826" y="1592643"/>
            <a:ext cx="8660163" cy="50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474" y="583402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Adult </a:t>
            </a:r>
            <a:r>
              <a:rPr lang="en-US" sz="1800" b="1" dirty="0" smtClean="0">
                <a:solidFill>
                  <a:srgbClr val="FFFF00"/>
                </a:solidFill>
              </a:rPr>
              <a:t>fish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163" y="5882665"/>
            <a:ext cx="78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Adult</a:t>
            </a:r>
          </a:p>
          <a:p>
            <a:pPr algn="ctr"/>
            <a:r>
              <a:rPr lang="en-US" sz="1800" b="1" dirty="0" smtClean="0">
                <a:solidFill>
                  <a:srgbClr val="FFFF00"/>
                </a:solidFill>
              </a:rPr>
              <a:t>fish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7785" y="4444793"/>
            <a:ext cx="1118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Juvenile</a:t>
            </a:r>
          </a:p>
          <a:p>
            <a:pPr algn="ctr"/>
            <a:r>
              <a:rPr lang="en-US" sz="1800" b="1" dirty="0" smtClean="0">
                <a:solidFill>
                  <a:srgbClr val="FFFF00"/>
                </a:solidFill>
              </a:rPr>
              <a:t>fish</a:t>
            </a:r>
            <a:endParaRPr lang="en-US" sz="1800" b="1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71906" y="4367960"/>
            <a:ext cx="158792" cy="14358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430890" y="4844053"/>
            <a:ext cx="634790" cy="1813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59360" y="4367960"/>
            <a:ext cx="362737" cy="14358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83919" y="2987672"/>
            <a:ext cx="1068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F00"/>
                </a:solidFill>
              </a:rPr>
              <a:t>Carabid</a:t>
            </a:r>
            <a:endParaRPr lang="en-US" sz="1800" dirty="0" smtClean="0">
              <a:solidFill>
                <a:srgbClr val="FFFF00"/>
              </a:solidFill>
            </a:endParaRP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beetles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791154" y="2833884"/>
            <a:ext cx="370294" cy="2947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206791" y="3634004"/>
            <a:ext cx="45342" cy="43167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11912" y="2239524"/>
            <a:ext cx="2667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Floodplain vegetation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345" y="2220757"/>
            <a:ext cx="2442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Riparian vegetation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152609" y="1995057"/>
            <a:ext cx="0" cy="24446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89456" y="5091124"/>
            <a:ext cx="1165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Aquatic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plants</a:t>
            </a:r>
            <a:endParaRPr lang="en-US" sz="1800" b="1" dirty="0">
              <a:solidFill>
                <a:srgbClr val="FFFF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19676" y="5414287"/>
            <a:ext cx="669779" cy="645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5" idx="2"/>
          </p:cNvCxnSpPr>
          <p:nvPr/>
        </p:nvCxnSpPr>
        <p:spPr>
          <a:xfrm>
            <a:off x="1872308" y="5737455"/>
            <a:ext cx="16948" cy="60289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37910" y="5508547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00"/>
                </a:solidFill>
              </a:rPr>
              <a:t>Macroinvertebrates</a:t>
            </a: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(MI) 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47937" y="384984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MI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0306" y="2875448"/>
            <a:ext cx="1532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Amphibians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Mussels 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Snails</a:t>
            </a:r>
          </a:p>
        </p:txBody>
      </p:sp>
    </p:spTree>
    <p:extLst>
      <p:ext uri="{BB962C8B-B14F-4D97-AF65-F5344CB8AC3E}">
        <p14:creationId xmlns:p14="http://schemas.microsoft.com/office/powerpoint/2010/main" xmlns="" val="9868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9623" y="1196754"/>
            <a:ext cx="3498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Floodplain vegetation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23" name="Picture 2" descr="X:\Biologie und Oekologie der Fische\Christian\Herr Wolter\Havel Abzweig Brandenburger Stadtkanal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91975" y="1647433"/>
            <a:ext cx="8759798" cy="50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5089" y="1756216"/>
            <a:ext cx="5692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Transects through the active floodplain</a:t>
            </a:r>
            <a:endParaRPr lang="en-US" sz="2200" dirty="0">
              <a:solidFill>
                <a:srgbClr val="FFFF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097030" y="3347764"/>
            <a:ext cx="7856003" cy="75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974" y="4066938"/>
            <a:ext cx="876105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1974" y="4807529"/>
            <a:ext cx="8761058" cy="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1974" y="5729485"/>
            <a:ext cx="876105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/>
          <p:cNvCxnSpPr/>
          <p:nvPr/>
        </p:nvCxnSpPr>
        <p:spPr>
          <a:xfrm flipH="1">
            <a:off x="1907704" y="3249523"/>
            <a:ext cx="1115106" cy="34918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91974" y="3211738"/>
            <a:ext cx="1003296" cy="294723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956594" y="3261869"/>
            <a:ext cx="1148668" cy="344689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/>
          <p:cNvCxnSpPr/>
          <p:nvPr/>
        </p:nvCxnSpPr>
        <p:spPr>
          <a:xfrm>
            <a:off x="6529269" y="3211736"/>
            <a:ext cx="581891" cy="35144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671640" y="3228110"/>
            <a:ext cx="581891" cy="35144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6" name="TextBox 3085"/>
          <p:cNvSpPr txBox="1"/>
          <p:nvPr/>
        </p:nvSpPr>
        <p:spPr>
          <a:xfrm>
            <a:off x="6068811" y="293363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I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92783" y="293363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I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01027" y="2933638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II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214719" y="293363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III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90058" y="2933638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II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49515" y="293363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III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5554" y="3261871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/>
          <p:cNvSpPr/>
          <p:nvPr/>
        </p:nvSpPr>
        <p:spPr>
          <a:xfrm>
            <a:off x="5948638" y="3278245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28"/>
          <p:cNvSpPr/>
          <p:nvPr/>
        </p:nvSpPr>
        <p:spPr>
          <a:xfrm>
            <a:off x="6217250" y="3278245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29"/>
          <p:cNvSpPr/>
          <p:nvPr/>
        </p:nvSpPr>
        <p:spPr>
          <a:xfrm>
            <a:off x="3170275" y="3278245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tangle 30"/>
          <p:cNvSpPr/>
          <p:nvPr/>
        </p:nvSpPr>
        <p:spPr>
          <a:xfrm>
            <a:off x="3413359" y="329461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tangle 31"/>
          <p:cNvSpPr/>
          <p:nvPr/>
        </p:nvSpPr>
        <p:spPr>
          <a:xfrm>
            <a:off x="3681969" y="329461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tangle 32"/>
          <p:cNvSpPr/>
          <p:nvPr/>
        </p:nvSpPr>
        <p:spPr>
          <a:xfrm>
            <a:off x="5865511" y="3969834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tangle 33"/>
          <p:cNvSpPr/>
          <p:nvPr/>
        </p:nvSpPr>
        <p:spPr>
          <a:xfrm>
            <a:off x="6108595" y="398620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/>
          <p:cNvSpPr/>
          <p:nvPr/>
        </p:nvSpPr>
        <p:spPr>
          <a:xfrm>
            <a:off x="6377205" y="398620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/>
          <p:cNvSpPr/>
          <p:nvPr/>
        </p:nvSpPr>
        <p:spPr>
          <a:xfrm>
            <a:off x="5626206" y="4689012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/>
          <p:cNvSpPr/>
          <p:nvPr/>
        </p:nvSpPr>
        <p:spPr>
          <a:xfrm>
            <a:off x="5869290" y="4705386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/>
          <p:cNvSpPr/>
          <p:nvPr/>
        </p:nvSpPr>
        <p:spPr>
          <a:xfrm>
            <a:off x="6137900" y="4705386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tangle 38"/>
          <p:cNvSpPr/>
          <p:nvPr/>
        </p:nvSpPr>
        <p:spPr>
          <a:xfrm>
            <a:off x="6180387" y="5648755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39"/>
          <p:cNvSpPr/>
          <p:nvPr/>
        </p:nvSpPr>
        <p:spPr>
          <a:xfrm>
            <a:off x="6423471" y="566512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tangle 40"/>
          <p:cNvSpPr/>
          <p:nvPr/>
        </p:nvSpPr>
        <p:spPr>
          <a:xfrm>
            <a:off x="6692082" y="566512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tangle 41"/>
          <p:cNvSpPr/>
          <p:nvPr/>
        </p:nvSpPr>
        <p:spPr>
          <a:xfrm>
            <a:off x="2943462" y="3976007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tangle 42"/>
          <p:cNvSpPr/>
          <p:nvPr/>
        </p:nvSpPr>
        <p:spPr>
          <a:xfrm>
            <a:off x="3186546" y="399238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tangle 43"/>
          <p:cNvSpPr/>
          <p:nvPr/>
        </p:nvSpPr>
        <p:spPr>
          <a:xfrm>
            <a:off x="3455156" y="399238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tangle 44"/>
          <p:cNvSpPr/>
          <p:nvPr/>
        </p:nvSpPr>
        <p:spPr>
          <a:xfrm>
            <a:off x="2861594" y="4693926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tangle 46"/>
          <p:cNvSpPr/>
          <p:nvPr/>
        </p:nvSpPr>
        <p:spPr>
          <a:xfrm>
            <a:off x="3104678" y="471030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tangle 48"/>
          <p:cNvSpPr/>
          <p:nvPr/>
        </p:nvSpPr>
        <p:spPr>
          <a:xfrm>
            <a:off x="3373289" y="471030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tangle 49"/>
          <p:cNvSpPr/>
          <p:nvPr/>
        </p:nvSpPr>
        <p:spPr>
          <a:xfrm>
            <a:off x="2385908" y="5664882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tangle 50"/>
          <p:cNvSpPr/>
          <p:nvPr/>
        </p:nvSpPr>
        <p:spPr>
          <a:xfrm>
            <a:off x="2740448" y="565366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tangle 52"/>
          <p:cNvSpPr/>
          <p:nvPr/>
        </p:nvSpPr>
        <p:spPr>
          <a:xfrm>
            <a:off x="3009058" y="565366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tangle 58"/>
          <p:cNvSpPr/>
          <p:nvPr/>
        </p:nvSpPr>
        <p:spPr>
          <a:xfrm>
            <a:off x="6845739" y="3248906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tangle 59"/>
          <p:cNvSpPr/>
          <p:nvPr/>
        </p:nvSpPr>
        <p:spPr>
          <a:xfrm>
            <a:off x="7088823" y="326528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tangle 60"/>
          <p:cNvSpPr/>
          <p:nvPr/>
        </p:nvSpPr>
        <p:spPr>
          <a:xfrm>
            <a:off x="8207829" y="326528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tangle 61"/>
          <p:cNvSpPr/>
          <p:nvPr/>
        </p:nvSpPr>
        <p:spPr>
          <a:xfrm>
            <a:off x="7031812" y="3963536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7512943" y="399489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/>
          <p:cNvSpPr/>
          <p:nvPr/>
        </p:nvSpPr>
        <p:spPr>
          <a:xfrm>
            <a:off x="8174181" y="399238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tangle 64"/>
          <p:cNvSpPr/>
          <p:nvPr/>
        </p:nvSpPr>
        <p:spPr>
          <a:xfrm>
            <a:off x="8475366" y="4726797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tangle 65"/>
          <p:cNvSpPr/>
          <p:nvPr/>
        </p:nvSpPr>
        <p:spPr>
          <a:xfrm>
            <a:off x="1290816" y="329461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tangle 66"/>
          <p:cNvSpPr/>
          <p:nvPr/>
        </p:nvSpPr>
        <p:spPr>
          <a:xfrm>
            <a:off x="8398871" y="565618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tangle 67"/>
          <p:cNvSpPr/>
          <p:nvPr/>
        </p:nvSpPr>
        <p:spPr>
          <a:xfrm>
            <a:off x="1449513" y="399238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tangle 68"/>
          <p:cNvSpPr/>
          <p:nvPr/>
        </p:nvSpPr>
        <p:spPr>
          <a:xfrm>
            <a:off x="2055198" y="401618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Rectangle 69"/>
          <p:cNvSpPr/>
          <p:nvPr/>
        </p:nvSpPr>
        <p:spPr>
          <a:xfrm>
            <a:off x="2323808" y="401618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tangle 70"/>
          <p:cNvSpPr/>
          <p:nvPr/>
        </p:nvSpPr>
        <p:spPr>
          <a:xfrm>
            <a:off x="6981211" y="4705385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tangle 71"/>
          <p:cNvSpPr/>
          <p:nvPr/>
        </p:nvSpPr>
        <p:spPr>
          <a:xfrm>
            <a:off x="7224295" y="5644975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tangle 72"/>
          <p:cNvSpPr/>
          <p:nvPr/>
        </p:nvSpPr>
        <p:spPr>
          <a:xfrm>
            <a:off x="7492905" y="472175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tangle 73"/>
          <p:cNvSpPr/>
          <p:nvPr/>
        </p:nvSpPr>
        <p:spPr>
          <a:xfrm>
            <a:off x="2372168" y="325582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Rectangle 74"/>
          <p:cNvSpPr/>
          <p:nvPr/>
        </p:nvSpPr>
        <p:spPr>
          <a:xfrm>
            <a:off x="2615252" y="3272194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Rectangle 75"/>
          <p:cNvSpPr/>
          <p:nvPr/>
        </p:nvSpPr>
        <p:spPr>
          <a:xfrm>
            <a:off x="7803887" y="566764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tangle 76"/>
          <p:cNvSpPr/>
          <p:nvPr/>
        </p:nvSpPr>
        <p:spPr>
          <a:xfrm>
            <a:off x="1072270" y="470299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tangle 77"/>
          <p:cNvSpPr/>
          <p:nvPr/>
        </p:nvSpPr>
        <p:spPr>
          <a:xfrm>
            <a:off x="1677955" y="472679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tangle 78"/>
          <p:cNvSpPr/>
          <p:nvPr/>
        </p:nvSpPr>
        <p:spPr>
          <a:xfrm>
            <a:off x="2213471" y="476105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tangle 79"/>
          <p:cNvSpPr/>
          <p:nvPr/>
        </p:nvSpPr>
        <p:spPr>
          <a:xfrm>
            <a:off x="526436" y="5633392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tangle 80"/>
          <p:cNvSpPr/>
          <p:nvPr/>
        </p:nvSpPr>
        <p:spPr>
          <a:xfrm>
            <a:off x="1891461" y="564952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Rectangle 81"/>
          <p:cNvSpPr/>
          <p:nvPr/>
        </p:nvSpPr>
        <p:spPr>
          <a:xfrm>
            <a:off x="1400731" y="565720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6748424" y="6427802"/>
            <a:ext cx="1987590" cy="2308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de-DE" sz="1200" dirty="0" smtClean="0">
                <a:solidFill>
                  <a:srgbClr val="FFFF00"/>
                </a:solidFill>
              </a:rPr>
              <a:t>Foto: WSA Brandenburg</a:t>
            </a:r>
            <a:endParaRPr lang="de-DE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3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  <p:bldP spid="54" grpId="0"/>
      <p:bldP spid="55" grpId="0"/>
      <p:bldP spid="56" grpId="0"/>
      <p:bldP spid="57" grpId="0"/>
      <p:bldP spid="58" grpId="0"/>
      <p:bldP spid="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9" grpId="0" animBg="1"/>
      <p:bldP spid="50" grpId="0" animBg="1"/>
      <p:bldP spid="51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9623" y="1196754"/>
            <a:ext cx="3200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Riparian vegetation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23" name="Picture 2" descr="X:\Biologie und Oekologie der Fische\Christian\Herr Wolter\Havel Abzweig Brandenburger Stadtkanal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91975" y="1647433"/>
            <a:ext cx="8759798" cy="50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5089" y="1756216"/>
            <a:ext cx="68121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10-30 m buffer stripes along the river margins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8424" y="6427802"/>
            <a:ext cx="1987590" cy="2308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de-DE" sz="1200" dirty="0" smtClean="0">
                <a:solidFill>
                  <a:srgbClr val="FFFF00"/>
                </a:solidFill>
              </a:rPr>
              <a:t>Foto: WSA Brandenburg</a:t>
            </a:r>
            <a:endParaRPr lang="de-DE" sz="1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2451" y="2304893"/>
            <a:ext cx="1367821" cy="43537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80272" y="2304895"/>
            <a:ext cx="459681" cy="11599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302522" y="3553907"/>
            <a:ext cx="591178" cy="2160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871771" y="4920883"/>
            <a:ext cx="528890" cy="18766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419647" y="6303053"/>
            <a:ext cx="712193" cy="22229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7365472">
            <a:off x="3026543" y="2692408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00"/>
                </a:solidFill>
              </a:rPr>
              <a:t>100 m</a:t>
            </a:r>
            <a:endParaRPr lang="de-DE" sz="1400" dirty="0">
              <a:solidFill>
                <a:srgbClr val="FFFF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7365472">
            <a:off x="2620788" y="3974274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00"/>
                </a:solidFill>
              </a:rPr>
              <a:t>100 m</a:t>
            </a:r>
            <a:endParaRPr lang="de-DE" sz="1400" dirty="0">
              <a:solidFill>
                <a:srgbClr val="FFFF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7365472">
            <a:off x="2159793" y="541724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00"/>
                </a:solidFill>
              </a:rPr>
              <a:t>100 m</a:t>
            </a:r>
            <a:endParaRPr lang="de-DE" sz="1400" dirty="0">
              <a:solidFill>
                <a:srgbClr val="FFFF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321312" y="4248061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Rectangle 88"/>
          <p:cNvSpPr/>
          <p:nvPr/>
        </p:nvSpPr>
        <p:spPr>
          <a:xfrm>
            <a:off x="3104678" y="471030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Rectangle 89"/>
          <p:cNvSpPr/>
          <p:nvPr/>
        </p:nvSpPr>
        <p:spPr>
          <a:xfrm>
            <a:off x="3751414" y="252632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Rectangle 90"/>
          <p:cNvSpPr/>
          <p:nvPr/>
        </p:nvSpPr>
        <p:spPr>
          <a:xfrm>
            <a:off x="3486828" y="3392446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Rectangle 91"/>
          <p:cNvSpPr/>
          <p:nvPr/>
        </p:nvSpPr>
        <p:spPr>
          <a:xfrm>
            <a:off x="2740448" y="565366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Rectangle 92"/>
          <p:cNvSpPr/>
          <p:nvPr/>
        </p:nvSpPr>
        <p:spPr>
          <a:xfrm>
            <a:off x="3009058" y="5653669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Rectangle 93"/>
          <p:cNvSpPr/>
          <p:nvPr/>
        </p:nvSpPr>
        <p:spPr>
          <a:xfrm>
            <a:off x="3782486" y="2919532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Rectangle 94"/>
          <p:cNvSpPr/>
          <p:nvPr/>
        </p:nvSpPr>
        <p:spPr>
          <a:xfrm>
            <a:off x="3083663" y="4409524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Rectangle 95"/>
          <p:cNvSpPr/>
          <p:nvPr/>
        </p:nvSpPr>
        <p:spPr>
          <a:xfrm>
            <a:off x="3830763" y="332430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Rectangle 96"/>
          <p:cNvSpPr/>
          <p:nvPr/>
        </p:nvSpPr>
        <p:spPr>
          <a:xfrm>
            <a:off x="3398105" y="3769931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Rectangle 97"/>
          <p:cNvSpPr/>
          <p:nvPr/>
        </p:nvSpPr>
        <p:spPr>
          <a:xfrm>
            <a:off x="2917012" y="5154720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Rectangle 98"/>
          <p:cNvSpPr/>
          <p:nvPr/>
        </p:nvSpPr>
        <p:spPr>
          <a:xfrm>
            <a:off x="2740448" y="6128748"/>
            <a:ext cx="158697" cy="1614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053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6" grpId="0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9623" y="1196754"/>
            <a:ext cx="3076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Aquatic vegetation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1027" name="Picture 3" descr="U:\Wolter\Datenordner\Abbildungen\Wasserstrassen\Spree\DSC0125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6415" y="1635990"/>
            <a:ext cx="6800133" cy="51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6443" y="1892970"/>
            <a:ext cx="2089474" cy="83099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de-DE" sz="2400" dirty="0" err="1" smtClean="0">
                <a:solidFill>
                  <a:srgbClr val="000066"/>
                </a:solidFill>
              </a:rPr>
              <a:t>Hydrophytes</a:t>
            </a:r>
            <a:endParaRPr lang="de-DE" sz="2400" dirty="0" smtClean="0">
              <a:solidFill>
                <a:srgbClr val="000066"/>
              </a:solidFill>
            </a:endParaRPr>
          </a:p>
          <a:p>
            <a:r>
              <a:rPr lang="de-DE" sz="2400" dirty="0" smtClean="0">
                <a:solidFill>
                  <a:srgbClr val="000066"/>
                </a:solidFill>
              </a:rPr>
              <a:t>&amp; </a:t>
            </a:r>
            <a:r>
              <a:rPr lang="de-DE" sz="2400" dirty="0" err="1" smtClean="0">
                <a:solidFill>
                  <a:srgbClr val="000066"/>
                </a:solidFill>
              </a:rPr>
              <a:t>helophytes</a:t>
            </a:r>
            <a:endParaRPr lang="de-DE" sz="2400" dirty="0" smtClean="0">
              <a:solidFill>
                <a:srgbClr val="000066"/>
              </a:solidFill>
            </a:endParaRPr>
          </a:p>
        </p:txBody>
      </p:sp>
      <p:pic>
        <p:nvPicPr>
          <p:cNvPr id="1029" name="Picture 5" descr="U:\Wolter\Publikationen\zzz_published\MacrophytesArnd\Fig.2_lateral view_comp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17958" y="3481137"/>
            <a:ext cx="3631616" cy="30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0153" y="5919542"/>
            <a:ext cx="2694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Helophyte</a:t>
            </a:r>
            <a:r>
              <a:rPr lang="de-DE" sz="1800" dirty="0" smtClean="0"/>
              <a:t> </a:t>
            </a:r>
            <a:r>
              <a:rPr lang="de-DE" sz="1800" dirty="0" err="1" smtClean="0"/>
              <a:t>abundance</a:t>
            </a:r>
            <a:endParaRPr lang="de-DE" sz="1800" dirty="0" smtClean="0"/>
          </a:p>
          <a:p>
            <a:r>
              <a:rPr lang="de-DE" sz="1400" dirty="0" smtClean="0"/>
              <a:t>Weber et al. (2012)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414002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9623" y="1196754"/>
            <a:ext cx="3076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Aquatic vegetation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1026" name="Picture 2" descr="U:\Wolter\Projekte\Panke2012\Pankebilder2012\P807002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3643" y="1650397"/>
            <a:ext cx="8726782" cy="50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130843" y="2205791"/>
            <a:ext cx="657279" cy="20052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283242" y="2406316"/>
            <a:ext cx="762000" cy="3689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18548" y="2927684"/>
            <a:ext cx="1692442" cy="22459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160295" y="3424989"/>
            <a:ext cx="2983831" cy="49730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38927" y="4200023"/>
            <a:ext cx="5871411" cy="9895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92905" y="2306052"/>
            <a:ext cx="2494548" cy="236622"/>
          </a:xfrm>
          <a:custGeom>
            <a:avLst/>
            <a:gdLst>
              <a:gd name="connsiteX0" fmla="*/ 0 w 1219200"/>
              <a:gd name="connsiteY0" fmla="*/ 0 h 220580"/>
              <a:gd name="connsiteX1" fmla="*/ 1219200 w 1219200"/>
              <a:gd name="connsiteY1" fmla="*/ 0 h 220580"/>
              <a:gd name="connsiteX2" fmla="*/ 1219200 w 1219200"/>
              <a:gd name="connsiteY2" fmla="*/ 220580 h 220580"/>
              <a:gd name="connsiteX3" fmla="*/ 0 w 1219200"/>
              <a:gd name="connsiteY3" fmla="*/ 220580 h 220580"/>
              <a:gd name="connsiteX4" fmla="*/ 0 w 1219200"/>
              <a:gd name="connsiteY4" fmla="*/ 0 h 220580"/>
              <a:gd name="connsiteX0" fmla="*/ 0 w 1965158"/>
              <a:gd name="connsiteY0" fmla="*/ 0 h 236622"/>
              <a:gd name="connsiteX1" fmla="*/ 1219200 w 1965158"/>
              <a:gd name="connsiteY1" fmla="*/ 0 h 236622"/>
              <a:gd name="connsiteX2" fmla="*/ 1965158 w 1965158"/>
              <a:gd name="connsiteY2" fmla="*/ 236622 h 236622"/>
              <a:gd name="connsiteX3" fmla="*/ 0 w 1965158"/>
              <a:gd name="connsiteY3" fmla="*/ 220580 h 236622"/>
              <a:gd name="connsiteX4" fmla="*/ 0 w 1965158"/>
              <a:gd name="connsiteY4" fmla="*/ 0 h 236622"/>
              <a:gd name="connsiteX0" fmla="*/ 529390 w 2494548"/>
              <a:gd name="connsiteY0" fmla="*/ 0 h 236622"/>
              <a:gd name="connsiteX1" fmla="*/ 1748590 w 2494548"/>
              <a:gd name="connsiteY1" fmla="*/ 0 h 236622"/>
              <a:gd name="connsiteX2" fmla="*/ 2494548 w 2494548"/>
              <a:gd name="connsiteY2" fmla="*/ 236622 h 236622"/>
              <a:gd name="connsiteX3" fmla="*/ 0 w 2494548"/>
              <a:gd name="connsiteY3" fmla="*/ 212559 h 236622"/>
              <a:gd name="connsiteX4" fmla="*/ 529390 w 2494548"/>
              <a:gd name="connsiteY4" fmla="*/ 0 h 23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4548" h="236622">
                <a:moveTo>
                  <a:pt x="529390" y="0"/>
                </a:moveTo>
                <a:lnTo>
                  <a:pt x="1748590" y="0"/>
                </a:lnTo>
                <a:lnTo>
                  <a:pt x="2494548" y="236622"/>
                </a:lnTo>
                <a:lnTo>
                  <a:pt x="0" y="212559"/>
                </a:lnTo>
                <a:lnTo>
                  <a:pt x="52939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1732547" y="3039980"/>
            <a:ext cx="7210928" cy="537410"/>
          </a:xfrm>
          <a:custGeom>
            <a:avLst/>
            <a:gdLst>
              <a:gd name="connsiteX0" fmla="*/ 0 w 5350042"/>
              <a:gd name="connsiteY0" fmla="*/ 0 h 489284"/>
              <a:gd name="connsiteX1" fmla="*/ 5350042 w 5350042"/>
              <a:gd name="connsiteY1" fmla="*/ 0 h 489284"/>
              <a:gd name="connsiteX2" fmla="*/ 5350042 w 5350042"/>
              <a:gd name="connsiteY2" fmla="*/ 489284 h 489284"/>
              <a:gd name="connsiteX3" fmla="*/ 0 w 5350042"/>
              <a:gd name="connsiteY3" fmla="*/ 489284 h 489284"/>
              <a:gd name="connsiteX4" fmla="*/ 0 w 5350042"/>
              <a:gd name="connsiteY4" fmla="*/ 0 h 489284"/>
              <a:gd name="connsiteX0" fmla="*/ 0 w 6841958"/>
              <a:gd name="connsiteY0" fmla="*/ 0 h 497305"/>
              <a:gd name="connsiteX1" fmla="*/ 5350042 w 6841958"/>
              <a:gd name="connsiteY1" fmla="*/ 0 h 497305"/>
              <a:gd name="connsiteX2" fmla="*/ 6841958 w 6841958"/>
              <a:gd name="connsiteY2" fmla="*/ 497305 h 497305"/>
              <a:gd name="connsiteX3" fmla="*/ 0 w 6841958"/>
              <a:gd name="connsiteY3" fmla="*/ 489284 h 497305"/>
              <a:gd name="connsiteX4" fmla="*/ 0 w 6841958"/>
              <a:gd name="connsiteY4" fmla="*/ 0 h 497305"/>
              <a:gd name="connsiteX0" fmla="*/ 0 w 6344653"/>
              <a:gd name="connsiteY0" fmla="*/ 0 h 505326"/>
              <a:gd name="connsiteX1" fmla="*/ 5350042 w 6344653"/>
              <a:gd name="connsiteY1" fmla="*/ 0 h 505326"/>
              <a:gd name="connsiteX2" fmla="*/ 6344653 w 6344653"/>
              <a:gd name="connsiteY2" fmla="*/ 505326 h 505326"/>
              <a:gd name="connsiteX3" fmla="*/ 0 w 6344653"/>
              <a:gd name="connsiteY3" fmla="*/ 489284 h 505326"/>
              <a:gd name="connsiteX4" fmla="*/ 0 w 6344653"/>
              <a:gd name="connsiteY4" fmla="*/ 0 h 505326"/>
              <a:gd name="connsiteX0" fmla="*/ 0 w 6344653"/>
              <a:gd name="connsiteY0" fmla="*/ 0 h 505326"/>
              <a:gd name="connsiteX1" fmla="*/ 5350042 w 6344653"/>
              <a:gd name="connsiteY1" fmla="*/ 0 h 505326"/>
              <a:gd name="connsiteX2" fmla="*/ 5791201 w 6344653"/>
              <a:gd name="connsiteY2" fmla="*/ 216567 h 505326"/>
              <a:gd name="connsiteX3" fmla="*/ 6344653 w 6344653"/>
              <a:gd name="connsiteY3" fmla="*/ 505326 h 505326"/>
              <a:gd name="connsiteX4" fmla="*/ 0 w 6344653"/>
              <a:gd name="connsiteY4" fmla="*/ 489284 h 505326"/>
              <a:gd name="connsiteX5" fmla="*/ 0 w 6344653"/>
              <a:gd name="connsiteY5" fmla="*/ 0 h 505326"/>
              <a:gd name="connsiteX0" fmla="*/ 0 w 6344653"/>
              <a:gd name="connsiteY0" fmla="*/ 0 h 505326"/>
              <a:gd name="connsiteX1" fmla="*/ 5350042 w 6344653"/>
              <a:gd name="connsiteY1" fmla="*/ 0 h 505326"/>
              <a:gd name="connsiteX2" fmla="*/ 5791201 w 6344653"/>
              <a:gd name="connsiteY2" fmla="*/ 216567 h 505326"/>
              <a:gd name="connsiteX3" fmla="*/ 6304549 w 6344653"/>
              <a:gd name="connsiteY3" fmla="*/ 264694 h 505326"/>
              <a:gd name="connsiteX4" fmla="*/ 6344653 w 6344653"/>
              <a:gd name="connsiteY4" fmla="*/ 505326 h 505326"/>
              <a:gd name="connsiteX5" fmla="*/ 0 w 6344653"/>
              <a:gd name="connsiteY5" fmla="*/ 489284 h 505326"/>
              <a:gd name="connsiteX6" fmla="*/ 0 w 6344653"/>
              <a:gd name="connsiteY6" fmla="*/ 0 h 505326"/>
              <a:gd name="connsiteX0" fmla="*/ 0 w 6304549"/>
              <a:gd name="connsiteY0" fmla="*/ 0 h 537410"/>
              <a:gd name="connsiteX1" fmla="*/ 5350042 w 6304549"/>
              <a:gd name="connsiteY1" fmla="*/ 0 h 537410"/>
              <a:gd name="connsiteX2" fmla="*/ 5791201 w 6304549"/>
              <a:gd name="connsiteY2" fmla="*/ 216567 h 537410"/>
              <a:gd name="connsiteX3" fmla="*/ 6304549 w 6304549"/>
              <a:gd name="connsiteY3" fmla="*/ 264694 h 537410"/>
              <a:gd name="connsiteX4" fmla="*/ 6296527 w 6304549"/>
              <a:gd name="connsiteY4" fmla="*/ 537410 h 537410"/>
              <a:gd name="connsiteX5" fmla="*/ 0 w 6304549"/>
              <a:gd name="connsiteY5" fmla="*/ 489284 h 537410"/>
              <a:gd name="connsiteX6" fmla="*/ 0 w 6304549"/>
              <a:gd name="connsiteY6" fmla="*/ 0 h 537410"/>
              <a:gd name="connsiteX0" fmla="*/ 0 w 6304549"/>
              <a:gd name="connsiteY0" fmla="*/ 0 h 537410"/>
              <a:gd name="connsiteX1" fmla="*/ 5350042 w 6304549"/>
              <a:gd name="connsiteY1" fmla="*/ 0 h 537410"/>
              <a:gd name="connsiteX2" fmla="*/ 6304549 w 6304549"/>
              <a:gd name="connsiteY2" fmla="*/ 264694 h 537410"/>
              <a:gd name="connsiteX3" fmla="*/ 6296527 w 6304549"/>
              <a:gd name="connsiteY3" fmla="*/ 537410 h 537410"/>
              <a:gd name="connsiteX4" fmla="*/ 0 w 6304549"/>
              <a:gd name="connsiteY4" fmla="*/ 489284 h 537410"/>
              <a:gd name="connsiteX5" fmla="*/ 0 w 6304549"/>
              <a:gd name="connsiteY5" fmla="*/ 0 h 537410"/>
              <a:gd name="connsiteX0" fmla="*/ 906379 w 7210928"/>
              <a:gd name="connsiteY0" fmla="*/ 0 h 537410"/>
              <a:gd name="connsiteX1" fmla="*/ 6256421 w 7210928"/>
              <a:gd name="connsiteY1" fmla="*/ 0 h 537410"/>
              <a:gd name="connsiteX2" fmla="*/ 7210928 w 7210928"/>
              <a:gd name="connsiteY2" fmla="*/ 264694 h 537410"/>
              <a:gd name="connsiteX3" fmla="*/ 7202906 w 7210928"/>
              <a:gd name="connsiteY3" fmla="*/ 537410 h 537410"/>
              <a:gd name="connsiteX4" fmla="*/ 0 w 7210928"/>
              <a:gd name="connsiteY4" fmla="*/ 521368 h 537410"/>
              <a:gd name="connsiteX5" fmla="*/ 906379 w 7210928"/>
              <a:gd name="connsiteY5" fmla="*/ 0 h 53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928" h="537410">
                <a:moveTo>
                  <a:pt x="906379" y="0"/>
                </a:moveTo>
                <a:lnTo>
                  <a:pt x="6256421" y="0"/>
                </a:lnTo>
                <a:lnTo>
                  <a:pt x="7210928" y="264694"/>
                </a:lnTo>
                <a:lnTo>
                  <a:pt x="7202906" y="537410"/>
                </a:lnTo>
                <a:lnTo>
                  <a:pt x="0" y="521368"/>
                </a:lnTo>
                <a:lnTo>
                  <a:pt x="906379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72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REFORM_282656 Presentation_Template with EU logos">
  <a:themeElements>
    <a:clrScheme name="REFORM Colours">
      <a:dk1>
        <a:srgbClr val="000000"/>
      </a:dk1>
      <a:lt1>
        <a:sysClr val="window" lastClr="FFFFFF"/>
      </a:lt1>
      <a:dk2>
        <a:srgbClr val="006699"/>
      </a:dk2>
      <a:lt2>
        <a:srgbClr val="EEECE1"/>
      </a:lt2>
      <a:accent1>
        <a:srgbClr val="3399CC"/>
      </a:accent1>
      <a:accent2>
        <a:srgbClr val="99CC00"/>
      </a:accent2>
      <a:accent3>
        <a:srgbClr val="4BC84B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REFORM_282656 Presentation_Template with EU logos</Template>
  <TotalTime>0</TotalTime>
  <Words>1543</Words>
  <Application>Microsoft Office PowerPoint</Application>
  <PresentationFormat>Letter Paper (8.5x11 in)</PresentationFormat>
  <Paragraphs>235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REFORM_282656 Presentation_Template with EU logos</vt:lpstr>
      <vt:lpstr>Biological Assessment </vt:lpstr>
      <vt:lpstr>Aim</vt:lpstr>
      <vt:lpstr>Aim</vt:lpstr>
      <vt:lpstr>What is lost </vt:lpstr>
      <vt:lpstr>Who is affected</vt:lpstr>
      <vt:lpstr>How to sample</vt:lpstr>
      <vt:lpstr>How to sample</vt:lpstr>
      <vt:lpstr>How to sample</vt:lpstr>
      <vt:lpstr>How to sample</vt:lpstr>
      <vt:lpstr>How to sample</vt:lpstr>
      <vt:lpstr>How to sample</vt:lpstr>
      <vt:lpstr>How to sample</vt:lpstr>
      <vt:lpstr>How to sample</vt:lpstr>
      <vt:lpstr>How to sample</vt:lpstr>
      <vt:lpstr>Methods overview</vt:lpstr>
      <vt:lpstr>Methods overview</vt:lpstr>
      <vt:lpstr>Status assessment</vt:lpstr>
      <vt:lpstr>Status assessment</vt:lpstr>
      <vt:lpstr>Status assessment</vt:lpstr>
      <vt:lpstr>Status assessment</vt:lpstr>
      <vt:lpstr>Status assessment</vt:lpstr>
      <vt:lpstr>Functional process zone</vt:lpstr>
      <vt:lpstr>Functional process zone</vt:lpstr>
      <vt:lpstr>How to assess what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Verdana, size max. 28pt,  text align left</dc:title>
  <dc:creator>Christian Wolter</dc:creator>
  <cp:lastModifiedBy>gerardo.anzaldua</cp:lastModifiedBy>
  <cp:revision>190</cp:revision>
  <cp:lastPrinted>2015-07-20T14:26:56Z</cp:lastPrinted>
  <dcterms:created xsi:type="dcterms:W3CDTF">2013-02-10T17:54:10Z</dcterms:created>
  <dcterms:modified xsi:type="dcterms:W3CDTF">2015-08-27T12:16:12Z</dcterms:modified>
</cp:coreProperties>
</file>